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1128" r:id="rId2"/>
    <p:sldId id="1057" r:id="rId3"/>
    <p:sldId id="257" r:id="rId4"/>
    <p:sldId id="258" r:id="rId5"/>
    <p:sldId id="259" r:id="rId6"/>
    <p:sldId id="260" r:id="rId7"/>
    <p:sldId id="261" r:id="rId8"/>
    <p:sldId id="274" r:id="rId9"/>
    <p:sldId id="263" r:id="rId10"/>
    <p:sldId id="1035" r:id="rId11"/>
    <p:sldId id="264" r:id="rId12"/>
    <p:sldId id="275" r:id="rId13"/>
    <p:sldId id="276" r:id="rId14"/>
    <p:sldId id="1037" r:id="rId15"/>
    <p:sldId id="278" r:id="rId16"/>
    <p:sldId id="279" r:id="rId17"/>
    <p:sldId id="280" r:id="rId18"/>
    <p:sldId id="1036" r:id="rId19"/>
    <p:sldId id="1039" r:id="rId20"/>
    <p:sldId id="281" r:id="rId21"/>
    <p:sldId id="282" r:id="rId22"/>
    <p:sldId id="1038" r:id="rId23"/>
    <p:sldId id="283" r:id="rId24"/>
    <p:sldId id="1040" r:id="rId25"/>
    <p:sldId id="284" r:id="rId26"/>
    <p:sldId id="1041" r:id="rId27"/>
    <p:sldId id="1043" r:id="rId28"/>
    <p:sldId id="1058" r:id="rId29"/>
    <p:sldId id="1059" r:id="rId30"/>
    <p:sldId id="1060" r:id="rId31"/>
    <p:sldId id="1044" r:id="rId32"/>
    <p:sldId id="1045" r:id="rId33"/>
    <p:sldId id="1047" r:id="rId34"/>
    <p:sldId id="1048" r:id="rId35"/>
    <p:sldId id="1049" r:id="rId36"/>
    <p:sldId id="1050" r:id="rId37"/>
    <p:sldId id="1051" r:id="rId38"/>
    <p:sldId id="1052" r:id="rId39"/>
    <p:sldId id="1053" r:id="rId40"/>
    <p:sldId id="1054" r:id="rId41"/>
    <p:sldId id="1055" r:id="rId42"/>
    <p:sldId id="1056" r:id="rId43"/>
    <p:sldId id="1099" r:id="rId44"/>
    <p:sldId id="1102" r:id="rId45"/>
    <p:sldId id="1103" r:id="rId46"/>
    <p:sldId id="1104" r:id="rId47"/>
    <p:sldId id="1100" r:id="rId48"/>
    <p:sldId id="1105" r:id="rId49"/>
    <p:sldId id="1106" r:id="rId50"/>
    <p:sldId id="1107" r:id="rId51"/>
    <p:sldId id="1110" r:id="rId52"/>
    <p:sldId id="1111" r:id="rId53"/>
    <p:sldId id="1114" r:id="rId54"/>
    <p:sldId id="1109" r:id="rId55"/>
    <p:sldId id="1115" r:id="rId56"/>
    <p:sldId id="1118" r:id="rId57"/>
    <p:sldId id="1116" r:id="rId58"/>
    <p:sldId id="1120" r:id="rId59"/>
    <p:sldId id="1121" r:id="rId60"/>
    <p:sldId id="1122" r:id="rId61"/>
    <p:sldId id="1123" r:id="rId62"/>
    <p:sldId id="1124" r:id="rId63"/>
    <p:sldId id="1125" r:id="rId64"/>
    <p:sldId id="1126" r:id="rId65"/>
    <p:sldId id="1129" r:id="rId66"/>
  </p:sldIdLst>
  <p:sldSz cx="12192000" cy="6858000"/>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5.pn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8.xml"/><Relationship Id="rId7" Type="http://schemas.openxmlformats.org/officeDocument/2006/relationships/image" Target="../media/image6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66.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6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64.png"/><Relationship Id="rId5" Type="http://schemas.openxmlformats.org/officeDocument/2006/relationships/tags" Target="../tags/tag15.xml"/><Relationship Id="rId10" Type="http://schemas.openxmlformats.org/officeDocument/2006/relationships/image" Target="../media/image63.png"/><Relationship Id="rId4" Type="http://schemas.openxmlformats.org/officeDocument/2006/relationships/tags" Target="../tags/tag14.xml"/><Relationship Id="rId9" Type="http://schemas.openxmlformats.org/officeDocument/2006/relationships/image" Target="../media/image62.png"/></Relationships>
</file>

<file path=ppt/slides/_rels/slide5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20.xml"/><Relationship Id="rId7"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70.png"/><Relationship Id="rId5" Type="http://schemas.openxmlformats.org/officeDocument/2006/relationships/tags" Target="../tags/tag22.xml"/><Relationship Id="rId10" Type="http://schemas.openxmlformats.org/officeDocument/2006/relationships/image" Target="../media/image69.png"/><Relationship Id="rId4" Type="http://schemas.openxmlformats.org/officeDocument/2006/relationships/tags" Target="../tags/tag21.xml"/><Relationship Id="rId9" Type="http://schemas.openxmlformats.org/officeDocument/2006/relationships/image" Target="../media/image68.png"/></Relationships>
</file>

<file path=ppt/slides/_rels/slide5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6.xml"/><Relationship Id="rId7" Type="http://schemas.openxmlformats.org/officeDocument/2006/relationships/image" Target="../media/image7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1.xml"/><Relationship Id="rId11" Type="http://schemas.openxmlformats.org/officeDocument/2006/relationships/image" Target="../media/image75.jpeg"/><Relationship Id="rId5" Type="http://schemas.openxmlformats.org/officeDocument/2006/relationships/tags" Target="../tags/tag28.xml"/><Relationship Id="rId10" Type="http://schemas.openxmlformats.org/officeDocument/2006/relationships/image" Target="../media/image74.jpeg"/><Relationship Id="rId4" Type="http://schemas.openxmlformats.org/officeDocument/2006/relationships/tags" Target="../tags/tag27.xml"/><Relationship Id="rId9" Type="http://schemas.openxmlformats.org/officeDocument/2006/relationships/image" Target="../media/image73.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33.xml"/><Relationship Id="rId7"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5" name="Freeform: Shape 14"/>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7" name="Rectangle 16"/>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9" name="Rectangle 18"/>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1" name="Freeform: Shape 20"/>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23" name="Isosceles Triangle 22"/>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Isosceles Triangle 24"/>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 name="textbox 8"/>
          <p:cNvSpPr/>
          <p:nvPr/>
        </p:nvSpPr>
        <p:spPr>
          <a:xfrm>
            <a:off x="925169" y="6495998"/>
            <a:ext cx="697865" cy="170179"/>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077073" y="2836892"/>
            <a:ext cx="10412562" cy="227754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Introduction</a:t>
            </a:r>
            <a:r>
              <a:rPr kumimoji="0" lang="zh-CN" altLang="en-US" sz="4400" b="1" i="0" u="none" strike="noStrike" kern="1200" cap="none" spc="0" normalizeH="0" baseline="0" noProof="0" dirty="0">
                <a:ln>
                  <a:noFill/>
                </a:ln>
                <a:solidFill>
                  <a:srgbClr val="C00000"/>
                </a:solidFill>
                <a:effectLst/>
                <a:uLnTx/>
                <a:uFillTx/>
                <a:latin typeface="+mn-lt"/>
                <a:ea typeface="+mn-ea"/>
                <a:cs typeface="+mn-cs"/>
              </a:rPr>
              <a:t> </a:t>
            </a: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and</a:t>
            </a:r>
            <a:r>
              <a:rPr kumimoji="0" lang="zh-CN" altLang="en-US" sz="4400" b="1" i="0" u="none" strike="noStrike" kern="1200" cap="none" spc="0" normalizeH="0" baseline="0" noProof="0" dirty="0">
                <a:ln>
                  <a:noFill/>
                </a:ln>
                <a:solidFill>
                  <a:srgbClr val="C00000"/>
                </a:solidFill>
                <a:effectLst/>
                <a:uLnTx/>
                <a:uFillTx/>
                <a:latin typeface="+mn-lt"/>
                <a:ea typeface="+mn-ea"/>
                <a:cs typeface="+mn-cs"/>
              </a:rPr>
              <a:t> </a:t>
            </a: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applications</a:t>
            </a:r>
            <a:r>
              <a:rPr kumimoji="0" lang="zh-CN" altLang="en-US" sz="4400" b="1" i="0" u="none" strike="noStrike" kern="1200" cap="none" spc="0" normalizeH="0" baseline="0" noProof="0" dirty="0">
                <a:ln>
                  <a:noFill/>
                </a:ln>
                <a:solidFill>
                  <a:srgbClr val="C00000"/>
                </a:solidFill>
                <a:effectLst/>
                <a:uLnTx/>
                <a:uFillTx/>
                <a:latin typeface="+mn-lt"/>
                <a:ea typeface="+mn-ea"/>
                <a:cs typeface="+mn-cs"/>
              </a:rPr>
              <a:t> </a:t>
            </a: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of</a:t>
            </a:r>
            <a:r>
              <a:rPr kumimoji="0" lang="zh-CN" altLang="en-US" sz="4400" b="1" i="0" u="none" strike="noStrike" kern="1200" cap="none" spc="0" normalizeH="0" baseline="0" noProof="0" dirty="0">
                <a:ln>
                  <a:noFill/>
                </a:ln>
                <a:solidFill>
                  <a:srgbClr val="C00000"/>
                </a:solidFill>
                <a:effectLst/>
                <a:uLnTx/>
                <a:uFillTx/>
                <a:latin typeface="+mn-lt"/>
                <a:ea typeface="+mn-ea"/>
                <a:cs typeface="+mn-cs"/>
              </a:rPr>
              <a:t> </a:t>
            </a: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Machine</a:t>
            </a:r>
            <a:r>
              <a:rPr kumimoji="0" lang="zh-CN" altLang="en-US" sz="4400" b="1" i="0" u="none" strike="noStrike" kern="1200" cap="none" spc="0" normalizeH="0" baseline="0" noProof="0" dirty="0">
                <a:ln>
                  <a:noFill/>
                </a:ln>
                <a:solidFill>
                  <a:srgbClr val="C00000"/>
                </a:solidFill>
                <a:effectLst/>
                <a:uLnTx/>
                <a:uFillTx/>
                <a:latin typeface="+mn-lt"/>
                <a:ea typeface="+mn-ea"/>
                <a:cs typeface="+mn-cs"/>
              </a:rPr>
              <a:t> </a:t>
            </a:r>
            <a:r>
              <a:rPr kumimoji="0" lang="en-US" altLang="zh-CN" sz="4400" b="1" i="0" u="none" strike="noStrike" kern="1200" cap="none" spc="0" normalizeH="0" baseline="0" noProof="0" dirty="0">
                <a:ln>
                  <a:noFill/>
                </a:ln>
                <a:solidFill>
                  <a:srgbClr val="C00000"/>
                </a:solidFill>
                <a:effectLst/>
                <a:uLnTx/>
                <a:uFillTx/>
                <a:latin typeface="+mn-lt"/>
                <a:ea typeface="+mn-ea"/>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组长：黄琪</a:t>
            </a: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2050041</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rPr>
              <a:t>组员：</a:t>
            </a:r>
            <a:r>
              <a:rPr lang="en-US" altLang="zh-CN" dirty="0">
                <a:solidFill>
                  <a:srgbClr val="000000"/>
                </a:solidFill>
              </a:rPr>
              <a:t>2253156</a:t>
            </a:r>
            <a:r>
              <a:rPr lang="zh-CN" altLang="en-US" dirty="0">
                <a:solidFill>
                  <a:srgbClr val="000000"/>
                </a:solidFill>
              </a:rPr>
              <a:t>闫浩扬  </a:t>
            </a:r>
            <a:r>
              <a:rPr lang="en-US" altLang="zh-CN" dirty="0">
                <a:solidFill>
                  <a:srgbClr val="000000"/>
                </a:solidFill>
              </a:rPr>
              <a:t>2151219</a:t>
            </a:r>
            <a:r>
              <a:rPr lang="zh-CN" altLang="en-US" dirty="0">
                <a:solidFill>
                  <a:srgbClr val="000000"/>
                </a:solidFill>
              </a:rPr>
              <a:t>王传臻  </a:t>
            </a:r>
            <a:r>
              <a:rPr lang="en-US" altLang="zh-CN" dirty="0">
                <a:solidFill>
                  <a:srgbClr val="000000"/>
                </a:solidFill>
              </a:rPr>
              <a:t>2251784 </a:t>
            </a:r>
            <a:r>
              <a:rPr lang="zh-CN" altLang="en-US" dirty="0">
                <a:solidFill>
                  <a:srgbClr val="000000"/>
                </a:solidFill>
              </a:rPr>
              <a:t>殷文宇 </a:t>
            </a:r>
            <a:endParaRPr lang="en-US" altLang="zh-CN" dirty="0">
              <a:solidFill>
                <a:srgbClr val="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2253747</a:t>
            </a:r>
            <a:r>
              <a:rPr lang="zh-CN" altLang="en-US" dirty="0">
                <a:solidFill>
                  <a:srgbClr val="000000"/>
                </a:solidFill>
              </a:rPr>
              <a:t>黄量  </a:t>
            </a:r>
            <a:r>
              <a:rPr lang="en-US" altLang="zh-CN" dirty="0">
                <a:solidFill>
                  <a:srgbClr val="000000"/>
                </a:solidFill>
              </a:rPr>
              <a:t>2253765 </a:t>
            </a:r>
            <a:r>
              <a:rPr lang="zh-CN" altLang="en-US" dirty="0">
                <a:solidFill>
                  <a:srgbClr val="000000"/>
                </a:solidFill>
              </a:rPr>
              <a:t>杨羽晞  </a:t>
            </a:r>
            <a:r>
              <a:rPr lang="en-US" altLang="zh-CN" dirty="0">
                <a:solidFill>
                  <a:srgbClr val="000000"/>
                </a:solidFill>
              </a:rPr>
              <a:t>2252754</a:t>
            </a:r>
            <a:r>
              <a:rPr lang="zh-CN" altLang="en-US" dirty="0">
                <a:solidFill>
                  <a:srgbClr val="000000"/>
                </a:solidFill>
              </a:rPr>
              <a:t>张毓晨</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749043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4763" y="6492011"/>
            <a:ext cx="696594" cy="159385"/>
          </a:xfrm>
          <a:prstGeom prst="rect">
            <a:avLst/>
          </a:prstGeom>
        </p:spPr>
        <p:txBody>
          <a:bodyPr vert="horz" wrap="square" lIns="0" tIns="0" rIns="0" bIns="0"/>
          <a:lstStyle/>
          <a:p>
            <a:pPr algn="l" rtl="0" eaLnBrk="0">
              <a:lnSpc>
                <a:spcPct val="80000"/>
              </a:lnSpc>
            </a:pPr>
            <a:endParaRPr lang="en-US" altLang="en-US" sz="1100" dirty="0"/>
          </a:p>
        </p:txBody>
      </p:sp>
      <mc:AlternateContent xmlns:mc="http://schemas.openxmlformats.org/markup-compatibility/2006" xmlns:a14="http://schemas.microsoft.com/office/drawing/2010/main">
        <mc:Choice Requires="a14">
          <p:sp>
            <p:nvSpPr>
              <p:cNvPr id="2" name="文本框 1"/>
              <p:cNvSpPr txBox="1"/>
              <p:nvPr/>
            </p:nvSpPr>
            <p:spPr>
              <a:xfrm>
                <a:off x="985746" y="870211"/>
                <a:ext cx="10220507" cy="6423105"/>
              </a:xfrm>
              <a:prstGeom prst="rect">
                <a:avLst/>
              </a:prstGeom>
              <a:noFill/>
            </p:spPr>
            <p:txBody>
              <a:bodyPr wrap="square" rtlCol="0">
                <a:spAutoFit/>
              </a:bodyPr>
              <a:lstStyle/>
              <a:p>
                <a:r>
                  <a:rPr kumimoji="1" lang="en-GB" altLang="zh-CN" sz="3200" dirty="0"/>
                  <a:t>Feature selection:</a:t>
                </a:r>
              </a:p>
              <a:p>
                <a:r>
                  <a:rPr kumimoji="1" lang="en-GB" altLang="zh-CN" dirty="0"/>
                  <a:t>	select the optimal partition attribute </a:t>
                </a:r>
              </a:p>
              <a:p>
                <a:endParaRPr kumimoji="1" lang="en-GB" altLang="zh-CN" dirty="0"/>
              </a:p>
              <a:p>
                <a:pPr marL="342900" indent="-342900">
                  <a:buAutoNum type="arabicPeriod"/>
                </a:pPr>
                <a:r>
                  <a:rPr kumimoji="1" lang="en-US" altLang="zh-CN" dirty="0"/>
                  <a:t>Information Entropy</a:t>
                </a:r>
                <a:r>
                  <a:rPr kumimoji="1" lang="zh-CN" altLang="en-US" dirty="0"/>
                  <a:t>：</a:t>
                </a:r>
                <a:r>
                  <a:rPr lang="zh-CN" altLang="zh-CN" sz="1800" b="1" kern="100" dirty="0">
                    <a:effectLst/>
                    <a:latin typeface="等线" panose="02010600030101010101" pitchFamily="2" charset="-122"/>
                    <a:ea typeface="等线 Light" panose="02010600030101010101" pitchFamily="2" charset="-122"/>
                    <a:cs typeface="Times New Roman" panose="02020603050405020304" pitchFamily="18" charset="0"/>
                  </a:rPr>
                  <a:t> </a:t>
                </a:r>
                <a:endParaRPr lang="en-US" altLang="zh-CN" b="1" kern="100" dirty="0">
                  <a:latin typeface="等线" panose="02010600030101010101" pitchFamily="2" charset="-122"/>
                  <a:ea typeface="等线 Light"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𝑯</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e>
                      </m:d>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m:t>
                      </m:r>
                      <m:func>
                        <m:func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nary>
                                <m:nary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𝟏</m:t>
                                  </m:r>
                                </m:sub>
                                <m:sup>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𝒏</m:t>
                                  </m:r>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𝒑</m:t>
                                      </m:r>
                                    </m:e>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𝒊</m:t>
                                      </m:r>
                                    </m:sub>
                                  </m:sSub>
                                </m:e>
                              </m:nary>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𝐥𝐨𝐠</m:t>
                              </m:r>
                            </m:e>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𝟐</m:t>
                              </m:r>
                            </m:sub>
                          </m:sSub>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𝒑</m:t>
                              </m:r>
                            </m:e>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𝒊</m:t>
                              </m:r>
                            </m:sub>
                          </m:sSub>
                        </m:e>
                      </m:func>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sz="1800" b="1" dirty="0">
                    <a:effectLst/>
                    <a:latin typeface="等线 Light" panose="02010600030101010101" pitchFamily="2" charset="-122"/>
                    <a:cs typeface="Times New Roman" panose="02020603050405020304" pitchFamily="18" charset="0"/>
                  </a:rPr>
                  <a:t> Information Gain</a:t>
                </a:r>
                <a:r>
                  <a:rPr lang="zh-CN" altLang="en-US" sz="1800" b="1" dirty="0">
                    <a:latin typeface="等线 Light"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b="1" i="1" kern="100" smtClean="0">
                          <a:effectLst/>
                          <a:latin typeface="Cambria Math" panose="02040503050406030204" pitchFamily="18" charset="0"/>
                          <a:ea typeface="等线 Light" panose="02010600030101010101" pitchFamily="2" charset="-122"/>
                          <a:cs typeface="Times New Roman" panose="02020603050405020304" pitchFamily="18" charset="0"/>
                        </a:rPr>
                        <m:t>𝑰𝑮</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𝑨</m:t>
                          </m:r>
                        </m:e>
                      </m:d>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𝑯</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e>
                      </m:d>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m:t>
                      </m:r>
                      <m:nary>
                        <m:naryPr>
                          <m:chr m:val="∑"/>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𝒗</m:t>
                          </m:r>
                          <m:r>
                            <a:rPr lang="zh-CN" altLang="zh-CN" sz="1800" b="1" kern="100">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𝑽𝒂𝒍𝒖𝒆𝒔</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𝑨</m:t>
                              </m:r>
                            </m:e>
                          </m:d>
                        </m:sub>
                        <m:sup/>
                        <m:e>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e>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𝒗</m:t>
                                      </m:r>
                                    </m:sub>
                                  </m:sSub>
                                </m:e>
                              </m:d>
                            </m:num>
                            <m:den>
                              <m:d>
                                <m:dPr>
                                  <m:begChr m:val="|"/>
                                  <m:end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e>
                              </m:d>
                            </m:den>
                          </m:f>
                        </m:e>
                      </m:nary>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𝑯</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𝑺</m:t>
                              </m:r>
                            </m:e>
                            <m:sub>
                              <m:r>
                                <a:rPr lang="en-US" altLang="zh-CN" sz="1800" b="1" i="1" kern="100">
                                  <a:effectLst/>
                                  <a:latin typeface="Cambria Math" panose="02040503050406030204" pitchFamily="18" charset="0"/>
                                  <a:ea typeface="等线 Light" panose="02010600030101010101" pitchFamily="2" charset="-122"/>
                                  <a:cs typeface="Times New Roman" panose="02020603050405020304" pitchFamily="18" charset="0"/>
                                </a:rPr>
                                <m:t>𝒗</m:t>
                              </m:r>
                            </m:sub>
                          </m:sSub>
                        </m:e>
                      </m:d>
                    </m:oMath>
                  </m:oMathPara>
                </a14:m>
                <a:endParaRPr lang="en-US" altLang="zh-CN" b="1" kern="100" dirty="0">
                  <a:latin typeface="等线 Light" panose="02010600030101010101" pitchFamily="2" charset="-122"/>
                  <a:ea typeface="等线" panose="02010600030101010101" pitchFamily="2" charset="-122"/>
                  <a:cs typeface="Times New Roman" panose="02020603050405020304" pitchFamily="18" charset="0"/>
                </a:endParaRPr>
              </a:p>
              <a:p>
                <a:pPr algn="ctr"/>
                <a:r>
                  <a:rPr lang="en-US" altLang="zh-CN" sz="1800" b="1" kern="100" dirty="0">
                    <a:effectLst/>
                    <a:latin typeface="等线 Light"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en-US" altLang="zh-CN" sz="1800" b="1" dirty="0">
                    <a:effectLst/>
                    <a:latin typeface="等线 Light" panose="02010600030101010101" pitchFamily="2" charset="-122"/>
                    <a:cs typeface="Times New Roman" panose="02020603050405020304" pitchFamily="18" charset="0"/>
                  </a:rPr>
                  <a:t> Gain Ratio</a:t>
                </a:r>
                <a:r>
                  <a:rPr lang="zh-CN" altLang="zh-CN" dirty="0">
                    <a:effectLst/>
                  </a:rPr>
                  <a:t> </a:t>
                </a:r>
                <a:r>
                  <a:rPr lang="zh-CN" altLang="en-US" dirty="0">
                    <a:effectLst/>
                  </a:rPr>
                  <a:t>：</a:t>
                </a:r>
                <a:endParaRPr lang="en-US" altLang="zh-CN" dirty="0"/>
              </a:p>
              <a:p>
                <a:pPr/>
                <a14:m>
                  <m:oMathPara xmlns:m="http://schemas.openxmlformats.org/officeDocument/2006/math">
                    <m:oMathParaPr>
                      <m:jc m:val="centerGroup"/>
                    </m:oMathParaPr>
                    <m:oMath xmlns:m="http://schemas.openxmlformats.org/officeDocument/2006/math">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𝑮𝒂𝒊𝒏𝑹𝒂𝒕𝒊𝒐</m:t>
                      </m:r>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𝑺</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𝑨</m:t>
                          </m:r>
                        </m:e>
                      </m:d>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f>
                        <m:f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𝑰𝑮</m:t>
                          </m:r>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𝑺</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𝑨</m:t>
                              </m:r>
                            </m:e>
                          </m:d>
                        </m:num>
                        <m:den>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𝑰𝑽</m:t>
                          </m:r>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𝑨</m:t>
                              </m:r>
                            </m:e>
                          </m:d>
                        </m:den>
                      </m:f>
                    </m:oMath>
                  </m:oMathPara>
                </a14:m>
                <a:endParaRPr lang="en-US" altLang="zh-CN" sz="1800" b="1" i="1" dirty="0">
                  <a:effectLst/>
                  <a:latin typeface="Cambria Math" panose="02040503050406030204" pitchFamily="18" charset="0"/>
                  <a:ea typeface="等线 Light" panose="02010600030101010101" pitchFamily="2" charset="-122"/>
                  <a:cs typeface="Times New Roman" panose="02020603050405020304" pitchFamily="18" charset="0"/>
                </a:endParaRPr>
              </a:p>
              <a:p>
                <a:r>
                  <a:rPr lang="en-US" altLang="zh-CN" dirty="0">
                    <a:effectLst/>
                  </a:rPr>
                  <a:t>4.</a:t>
                </a:r>
                <a:r>
                  <a:rPr lang="en-US" altLang="zh-CN" sz="1800" b="1" dirty="0">
                    <a:effectLst/>
                    <a:latin typeface="等线 Light" panose="02010600030101010101" pitchFamily="2" charset="-122"/>
                    <a:cs typeface="Times New Roman" panose="02020603050405020304" pitchFamily="18" charset="0"/>
                  </a:rPr>
                  <a:t> Gini Index</a:t>
                </a:r>
                <a:r>
                  <a:rPr lang="zh-CN" altLang="en-US" sz="1800" b="1" dirty="0">
                    <a:latin typeface="等线 Light" panose="02010600030101010101" pitchFamily="2" charset="-122"/>
                    <a:cs typeface="Times New Roman" panose="02020603050405020304" pitchFamily="18" charset="0"/>
                  </a:rPr>
                  <a:t>：</a:t>
                </a:r>
                <a:endParaRPr lang="en-US" altLang="zh-CN" sz="1800" b="1" dirty="0">
                  <a:latin typeface="等线 Light"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b="1" i="1" smtClean="0">
                          <a:effectLst/>
                          <a:latin typeface="Cambria Math" panose="02040503050406030204" pitchFamily="18" charset="0"/>
                          <a:ea typeface="等线 Light" panose="02010600030101010101" pitchFamily="2" charset="-122"/>
                          <a:cs typeface="Times New Roman" panose="02020603050405020304" pitchFamily="18" charset="0"/>
                        </a:rPr>
                        <m:t>𝑮𝒊𝒏𝒊</m:t>
                      </m:r>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𝑺</m:t>
                          </m:r>
                        </m:e>
                      </m:d>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𝟏</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nary>
                        <m:naryPr>
                          <m:chr m:val="∑"/>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𝒊</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𝟏</m:t>
                          </m:r>
                        </m:sub>
                        <m:sup>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𝒏</m:t>
                          </m:r>
                        </m:sup>
                        <m:e>
                          <m:sSubSup>
                            <m:sSub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𝒑</m:t>
                              </m:r>
                            </m:e>
                            <m:sub>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𝒊</m:t>
                              </m:r>
                            </m:sub>
                            <m:sup>
                              <m:r>
                                <a:rPr lang="en-US" altLang="zh-CN" sz="1800" b="1" i="1">
                                  <a:effectLst/>
                                  <a:latin typeface="Cambria Math" panose="02040503050406030204" pitchFamily="18" charset="0"/>
                                  <a:ea typeface="等线 Light" panose="02010600030101010101" pitchFamily="2" charset="-122"/>
                                  <a:cs typeface="Times New Roman" panose="02020603050405020304" pitchFamily="18" charset="0"/>
                                </a:rPr>
                                <m:t>𝟐</m:t>
                              </m:r>
                            </m:sup>
                          </m:sSubSup>
                        </m:e>
                      </m:nary>
                    </m:oMath>
                  </m:oMathPara>
                </a14:m>
                <a:endParaRPr lang="en-US" altLang="zh-CN" sz="1800" b="1"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altLang="zh-CN" b="1" dirty="0">
                  <a:effectLst/>
                  <a:latin typeface="等线 Light" panose="02010600030101010101" pitchFamily="2" charset="-122"/>
                  <a:cs typeface="Times New Roman" panose="02020603050405020304" pitchFamily="18" charset="0"/>
                </a:endParaRPr>
              </a:p>
              <a:p>
                <a:endParaRPr lang="en-US" altLang="zh-CN" dirty="0">
                  <a:effectLst/>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985746" y="870211"/>
                <a:ext cx="10220507" cy="6423105"/>
              </a:xfrm>
              <a:prstGeom prst="rect">
                <a:avLst/>
              </a:prstGeom>
              <a:blipFill rotWithShape="1">
                <a:blip r:embed="rId2"/>
                <a:stretch>
                  <a:fillRect l="-2" t="-4" r="4" b="5"/>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p:cNvPicPr>
            <a:picLocks noChangeAspect="1"/>
          </p:cNvPicPr>
          <p:nvPr/>
        </p:nvPicPr>
        <p:blipFill>
          <a:blip r:embed="rId2"/>
          <a:stretch>
            <a:fillRect/>
          </a:stretch>
        </p:blipFill>
        <p:spPr>
          <a:xfrm rot="21600000">
            <a:off x="643467" y="1575139"/>
            <a:ext cx="10905066" cy="3707720"/>
          </a:xfrm>
          <a:prstGeom prst="rect">
            <a:avLst/>
          </a:prstGeom>
          <a:ln>
            <a:noFill/>
          </a:ln>
        </p:spPr>
      </p:pic>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4763" y="6492011"/>
            <a:ext cx="696594" cy="159385"/>
          </a:xfrm>
          <a:prstGeom prst="rect">
            <a:avLst/>
          </a:prstGeom>
        </p:spPr>
        <p:txBody>
          <a:bodyPr vert="horz" wrap="square" lIns="0" tIns="0" rIns="0" bIns="0"/>
          <a:lstStyle/>
          <a:p>
            <a:pPr algn="l" rtl="0" eaLnBrk="0">
              <a:lnSpc>
                <a:spcPct val="80000"/>
              </a:lnSpc>
            </a:pPr>
            <a:endParaRPr lang="en-US" alt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picture 28"/>
          <p:cNvPicPr>
            <a:picLocks noChangeAspect="1"/>
          </p:cNvPicPr>
          <p:nvPr/>
        </p:nvPicPr>
        <p:blipFill>
          <a:blip r:embed="rId2"/>
          <a:stretch>
            <a:fillRect/>
          </a:stretch>
        </p:blipFill>
        <p:spPr>
          <a:xfrm rot="21600000">
            <a:off x="2286000" y="723900"/>
            <a:ext cx="7648576" cy="56673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6"/>
          <p:cNvPicPr>
            <a:picLocks noChangeAspect="1"/>
          </p:cNvPicPr>
          <p:nvPr/>
        </p:nvPicPr>
        <p:blipFill>
          <a:blip r:embed="rId2"/>
          <a:stretch>
            <a:fillRect/>
          </a:stretch>
        </p:blipFill>
        <p:spPr>
          <a:xfrm rot="21600000">
            <a:off x="1621247" y="643467"/>
            <a:ext cx="8949505" cy="5571065"/>
          </a:xfrm>
          <a:prstGeom prst="rect">
            <a:avLst/>
          </a:prstGeom>
          <a:ln>
            <a:noFill/>
          </a:ln>
        </p:spPr>
      </p:pic>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757981" y="627321"/>
            <a:ext cx="9672560" cy="5078313"/>
          </a:xfrm>
          <a:prstGeom prst="rect">
            <a:avLst/>
          </a:prstGeom>
          <a:noFill/>
        </p:spPr>
        <p:txBody>
          <a:bodyPr wrap="square" rtlCol="0">
            <a:spAutoFit/>
          </a:bodyPr>
          <a:lstStyle/>
          <a:p>
            <a:r>
              <a:rPr kumimoji="1" lang="en-US" altLang="zh-CN" dirty="0"/>
              <a:t>Voting</a:t>
            </a:r>
            <a:r>
              <a:rPr kumimoji="1" lang="zh-CN" altLang="en-US" dirty="0"/>
              <a:t> </a:t>
            </a:r>
            <a:r>
              <a:rPr kumimoji="1" lang="en-US" altLang="zh-CN" dirty="0"/>
              <a:t>classifier</a:t>
            </a:r>
          </a:p>
          <a:p>
            <a:r>
              <a:rPr kumimoji="1" lang="en-US" altLang="zh-CN" dirty="0"/>
              <a:t>	an ensemble learning voting mechanism that integrates different algorithms to predict the same problem</a:t>
            </a:r>
            <a:r>
              <a:rPr kumimoji="1" lang="zh-CN" altLang="en-US" dirty="0"/>
              <a:t> </a:t>
            </a:r>
            <a:r>
              <a:rPr kumimoji="1" lang="en-US" altLang="zh-CN" dirty="0"/>
              <a:t>.</a:t>
            </a:r>
          </a:p>
          <a:p>
            <a:endParaRPr kumimoji="1" lang="en-US" altLang="zh-CN" dirty="0"/>
          </a:p>
          <a:p>
            <a:r>
              <a:rPr lang="en-US" altLang="zh-CN" sz="1800" dirty="0">
                <a:effectLst/>
                <a:latin typeface="Cambria" panose="02040503050406030204" pitchFamily="18" charset="0"/>
                <a:ea typeface="MS Mincho" panose="02020609040205080304" pitchFamily="49" charset="-128"/>
                <a:cs typeface="Times New Roman" panose="02020603050405020304" pitchFamily="18" charset="0"/>
              </a:rPr>
              <a:t>1.Hard Voting Classifier: The final result is determined by the principle of the minority being subordinate to the majority;</a:t>
            </a:r>
          </a:p>
          <a:p>
            <a:endParaRPr lang="en-US"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altLang="zh-CN" dirty="0">
              <a:latin typeface="Cambria" panose="02040503050406030204" pitchFamily="18" charset="0"/>
              <a:ea typeface="MS Mincho" panose="02020609040205080304" pitchFamily="49" charset="-128"/>
              <a:cs typeface="Times New Roman" panose="02020603050405020304" pitchFamily="18" charset="0"/>
            </a:endParaRPr>
          </a:p>
          <a:p>
            <a:endParaRPr lang="en-US"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altLang="zh-CN" dirty="0">
              <a:latin typeface="Cambria" panose="02040503050406030204" pitchFamily="18" charset="0"/>
              <a:ea typeface="MS Mincho" panose="02020609040205080304" pitchFamily="49" charset="-128"/>
              <a:cs typeface="Times New Roman" panose="02020603050405020304" pitchFamily="18" charset="0"/>
            </a:endParaRPr>
          </a:p>
          <a:p>
            <a:endParaRPr lang="en-US"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altLang="zh-CN" dirty="0">
              <a:latin typeface="Cambria" panose="02040503050406030204" pitchFamily="18" charset="0"/>
              <a:ea typeface="MS Mincho" panose="02020609040205080304" pitchFamily="49" charset="-128"/>
              <a:cs typeface="Times New Roman" panose="02020603050405020304" pitchFamily="18" charset="0"/>
            </a:endParaRPr>
          </a:p>
          <a:p>
            <a:br>
              <a:rPr lang="en-US" altLang="zh-CN" sz="1800" dirty="0">
                <a:effectLst/>
                <a:latin typeface="Cambria" panose="02040503050406030204" pitchFamily="18" charset="0"/>
                <a:ea typeface="MS Mincho" panose="02020609040205080304" pitchFamily="49" charset="-128"/>
                <a:cs typeface="Times New Roman" panose="02020603050405020304" pitchFamily="18" charset="0"/>
              </a:rPr>
            </a:br>
            <a:r>
              <a:rPr lang="en-US" altLang="zh-CN" sz="1800" dirty="0">
                <a:effectLst/>
                <a:latin typeface="Cambria" panose="02040503050406030204" pitchFamily="18" charset="0"/>
                <a:ea typeface="MS Mincho" panose="02020609040205080304" pitchFamily="49" charset="-128"/>
                <a:cs typeface="Times New Roman" panose="02020603050405020304" pitchFamily="18" charset="0"/>
              </a:rPr>
              <a:t>2.Soft Voting Classifier: The average of the probabilities predicted by all models for the sample to be a certain category is taken as the standard. The category corresponding to the highest probability is the final prediction result.</a:t>
            </a:r>
            <a:endParaRPr lang="zh-CN"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kumimoji="1" lang="en-US" altLang="zh-CN" dirty="0"/>
          </a:p>
          <a:p>
            <a:endParaRPr kumimoji="1" lang="zh-CN" altLang="en-US" dirty="0"/>
          </a:p>
        </p:txBody>
      </p:sp>
      <p:pic>
        <p:nvPicPr>
          <p:cNvPr id="3" name="图片 2"/>
          <p:cNvPicPr>
            <a:picLocks noChangeAspect="1"/>
          </p:cNvPicPr>
          <p:nvPr/>
        </p:nvPicPr>
        <p:blipFill>
          <a:blip r:embed="rId2"/>
          <a:stretch>
            <a:fillRect/>
          </a:stretch>
        </p:blipFill>
        <p:spPr>
          <a:xfrm>
            <a:off x="3762035" y="2455087"/>
            <a:ext cx="3842045" cy="1755208"/>
          </a:xfrm>
          <a:prstGeom prst="rect">
            <a:avLst/>
          </a:prstGeom>
        </p:spPr>
      </p:pic>
      <p:pic>
        <p:nvPicPr>
          <p:cNvPr id="5" name="图片 4"/>
          <p:cNvPicPr>
            <a:picLocks noChangeAspect="1"/>
          </p:cNvPicPr>
          <p:nvPr/>
        </p:nvPicPr>
        <p:blipFill>
          <a:blip r:embed="rId3"/>
          <a:stretch>
            <a:fillRect/>
          </a:stretch>
        </p:blipFill>
        <p:spPr>
          <a:xfrm>
            <a:off x="3436862" y="5066696"/>
            <a:ext cx="4810051" cy="17599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picture 44"/>
          <p:cNvPicPr>
            <a:picLocks noChangeAspect="1"/>
          </p:cNvPicPr>
          <p:nvPr/>
        </p:nvPicPr>
        <p:blipFill>
          <a:blip r:embed="rId2"/>
          <a:stretch>
            <a:fillRect/>
          </a:stretch>
        </p:blipFill>
        <p:spPr>
          <a:xfrm rot="21600000">
            <a:off x="2286000" y="766763"/>
            <a:ext cx="7643812" cy="56848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3" name="picture 52"/>
          <p:cNvPicPr>
            <a:picLocks noChangeAspect="1"/>
          </p:cNvPicPr>
          <p:nvPr/>
        </p:nvPicPr>
        <p:blipFill>
          <a:blip r:embed="rId2"/>
          <a:stretch>
            <a:fillRect/>
          </a:stretch>
        </p:blipFill>
        <p:spPr>
          <a:xfrm rot="21600000">
            <a:off x="2430462" y="766762"/>
            <a:ext cx="7334250" cy="5626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picture 60"/>
          <p:cNvPicPr>
            <a:picLocks noChangeAspect="1"/>
          </p:cNvPicPr>
          <p:nvPr/>
        </p:nvPicPr>
        <p:blipFill>
          <a:blip r:embed="rId2"/>
          <a:stretch>
            <a:fillRect/>
          </a:stretch>
        </p:blipFill>
        <p:spPr>
          <a:xfrm rot="21600000">
            <a:off x="2232025" y="685800"/>
            <a:ext cx="7664450" cy="56133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这里写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6772"/>
          <a:stretch>
            <a:fillRect/>
          </a:stretch>
        </p:blipFill>
        <p:spPr bwMode="auto">
          <a:xfrm>
            <a:off x="1799613" y="645617"/>
            <a:ext cx="7428086" cy="519380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1191561" y="740418"/>
                <a:ext cx="8279296" cy="7445051"/>
              </a:xfrm>
              <a:prstGeom prst="rect">
                <a:avLst/>
              </a:prstGeom>
              <a:noFill/>
            </p:spPr>
            <p:txBody>
              <a:bodyPr wrap="square" rtlCol="0">
                <a:spAutoFit/>
              </a:bodyPr>
              <a:lstStyle/>
              <a:p>
                <a:r>
                  <a:rPr kumimoji="1" lang="en-US" altLang="zh-CN" sz="2000" dirty="0"/>
                  <a:t>Theory</a:t>
                </a:r>
                <a:r>
                  <a:rPr kumimoji="1" lang="zh-CN" altLang="en-US" sz="2000" dirty="0"/>
                  <a:t> </a:t>
                </a:r>
                <a:r>
                  <a:rPr kumimoji="1" lang="en-US" altLang="zh-CN" sz="2000" dirty="0"/>
                  <a:t>of bagging </a:t>
                </a:r>
              </a:p>
              <a:p>
                <a:pPr marL="342900" indent="-342900">
                  <a:buAutoNum type="arabicPeriod"/>
                </a:pPr>
                <a:r>
                  <a:rPr kumimoji="1" lang="en-US" altLang="zh-CN" sz="1600" dirty="0"/>
                  <a:t>Assuming that the random variable</a:t>
                </a:r>
                <a14:m>
                  <m:oMath xmlns:m="http://schemas.openxmlformats.org/officeDocument/2006/math">
                    <m:d>
                      <m:dPr>
                        <m:begChr m:val="{"/>
                        <m:endChr m:val="}"/>
                        <m:ctrlPr>
                          <a:rPr lang="zh-CN" altLang="zh-CN" sz="1600" b="1"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𝒛</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sub>
                        </m:s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𝒛</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𝟐</m:t>
                            </m:r>
                          </m:sub>
                        </m:s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𝒛</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𝟑</m:t>
                            </m:r>
                          </m:sub>
                        </m:s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𝒛</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𝟒</m:t>
                            </m:r>
                          </m:sub>
                        </m:s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e>
                    </m:d>
                  </m:oMath>
                </a14:m>
                <a:r>
                  <a:rPr lang="zh-CN" altLang="zh-CN" sz="1600" dirty="0">
                    <a:effectLst/>
                  </a:rPr>
                  <a:t> </a:t>
                </a:r>
                <a:r>
                  <a:rPr kumimoji="1" lang="en-US" altLang="zh-CN" sz="1600" dirty="0"/>
                  <a:t>is independent and equally </a:t>
                </a:r>
                <a:r>
                  <a:rPr kumimoji="1" lang="en-US" altLang="zh-CN" sz="1600" dirty="0" err="1"/>
                  <a:t>distributed,its</a:t>
                </a:r>
                <a:r>
                  <a:rPr kumimoji="1" lang="zh-CN" altLang="en-US" sz="1600" dirty="0"/>
                  <a:t> </a:t>
                </a:r>
                <a:r>
                  <a:rPr kumimoji="1" lang="en-US" altLang="zh-CN" sz="1600" dirty="0"/>
                  <a:t>variance</a:t>
                </a:r>
                <a:r>
                  <a:rPr kumimoji="1" lang="zh-CN" altLang="en-US" sz="1600" dirty="0"/>
                  <a:t> </a:t>
                </a:r>
                <a:r>
                  <a:rPr kumimoji="1" lang="en-US" altLang="zh-CN" sz="1600" dirty="0"/>
                  <a:t>is</a:t>
                </a:r>
                <a:r>
                  <a:rPr kumimoji="1" lang="zh-CN" altLang="en-US" sz="1600" dirty="0"/>
                  <a:t> </a:t>
                </a:r>
                <a14:m>
                  <m:oMath xmlns:m="http://schemas.openxmlformats.org/officeDocument/2006/math">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𝛔</m:t>
                        </m:r>
                      </m:e>
                      <m:sup>
                        <m:r>
                          <a:rPr lang="en-US" altLang="zh-CN" sz="1600" b="1" i="1">
                            <a:latin typeface="Cambria Math" panose="02040503050406030204" pitchFamily="18" charset="0"/>
                          </a:rPr>
                          <m:t>𝟐</m:t>
                        </m:r>
                      </m:sup>
                    </m:sSup>
                  </m:oMath>
                </a14:m>
                <a:r>
                  <a:rPr kumimoji="1" lang="en-US" altLang="zh-CN" sz="1600" dirty="0"/>
                  <a:t> and the sample mean is </a:t>
                </a:r>
              </a:p>
              <a:p>
                <a:pPr/>
                <a14:m>
                  <m:oMathPara xmlns:m="http://schemas.openxmlformats.org/officeDocument/2006/math">
                    <m:oMathParaPr>
                      <m:jc m:val="centerGroup"/>
                    </m:oMathParaPr>
                    <m:oMath xmlns:m="http://schemas.openxmlformats.org/officeDocument/2006/math">
                      <m:acc>
                        <m:accPr>
                          <m:chr m:val="̅"/>
                          <m:ctrlPr>
                            <a:rPr lang="zh-CN" altLang="zh-CN" sz="1600" b="1" i="1">
                              <a:latin typeface="Cambria Math" panose="02040503050406030204" pitchFamily="18" charset="0"/>
                            </a:rPr>
                          </m:ctrlPr>
                        </m:accPr>
                        <m:e>
                          <m:r>
                            <a:rPr lang="en-US" altLang="zh-CN" sz="1600" b="1" i="1">
                              <a:latin typeface="Cambria Math" panose="02040503050406030204" pitchFamily="18" charset="0"/>
                            </a:rPr>
                            <m:t>𝒀</m:t>
                          </m:r>
                        </m:e>
                      </m:acc>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𝑵</m:t>
                          </m:r>
                        </m:den>
                      </m:f>
                      <m:nary>
                        <m:naryPr>
                          <m:chr m:val="∑"/>
                          <m:ctrlPr>
                            <a:rPr lang="zh-CN" altLang="zh-CN" sz="1600" b="1" i="1">
                              <a:latin typeface="Cambria Math" panose="02040503050406030204" pitchFamily="18" charset="0"/>
                            </a:rPr>
                          </m:ctrlPr>
                        </m:naryPr>
                        <m:sub>
                          <m:r>
                            <a:rPr lang="en-US" altLang="zh-CN" sz="1600" b="1" i="1">
                              <a:latin typeface="Cambria Math" panose="02040503050406030204" pitchFamily="18" charset="0"/>
                            </a:rPr>
                            <m:t>𝒊</m:t>
                          </m:r>
                          <m:r>
                            <a:rPr lang="en-US" altLang="zh-CN" sz="1600" b="1" i="1">
                              <a:latin typeface="Cambria Math" panose="02040503050406030204" pitchFamily="18" charset="0"/>
                            </a:rPr>
                            <m:t>=</m:t>
                          </m:r>
                          <m:r>
                            <a:rPr lang="en-US" altLang="zh-CN" sz="1600" b="1" i="1">
                              <a:latin typeface="Cambria Math" panose="02040503050406030204" pitchFamily="18" charset="0"/>
                            </a:rPr>
                            <m:t>𝟏</m:t>
                          </m:r>
                        </m:sub>
                        <m:sup>
                          <m:r>
                            <a:rPr lang="en-US" altLang="zh-CN" sz="1600" b="1" i="1">
                              <a:latin typeface="Cambria Math" panose="02040503050406030204" pitchFamily="18" charset="0"/>
                            </a:rPr>
                            <m:t>𝑵</m:t>
                          </m:r>
                        </m:sup>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𝒀</m:t>
                              </m:r>
                            </m:e>
                            <m:sub>
                              <m:r>
                                <a:rPr lang="en-US" altLang="zh-CN" sz="1600" b="1" i="1">
                                  <a:latin typeface="Cambria Math" panose="02040503050406030204" pitchFamily="18" charset="0"/>
                                </a:rPr>
                                <m:t>𝒊</m:t>
                              </m:r>
                            </m:sub>
                          </m:sSub>
                        </m:e>
                      </m:nary>
                    </m:oMath>
                  </m:oMathPara>
                </a14:m>
                <a:endParaRPr lang="zh-CN" altLang="zh-CN" sz="1600" dirty="0"/>
              </a:p>
              <a:p>
                <a:r>
                  <a:rPr lang="en-US" altLang="zh-CN" sz="1600" dirty="0"/>
                  <a:t>2.</a:t>
                </a:r>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When we perform bagging, we aim to average the predictions </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sub>
                    </m:sSub>
                  </m:oMath>
                </a14:m>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of all models </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𝑴</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sub>
                    </m:sSub>
                  </m:oMath>
                </a14:m>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to obtain a final prediction </a:t>
                </a:r>
                <a14:m>
                  <m:oMath xmlns:m="http://schemas.openxmlformats.org/officeDocument/2006/math">
                    <m:acc>
                      <m:acc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acc>
                  </m:oMath>
                </a14:m>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Mathematically, the variance of </a:t>
                </a:r>
                <a14:m>
                  <m:oMath xmlns:m="http://schemas.openxmlformats.org/officeDocument/2006/math">
                    <m:acc>
                      <m:acc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acc>
                  </m:oMath>
                </a14:m>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is expressed as:</a:t>
                </a:r>
                <a:endParaRPr lang="en-US" altLang="zh-CN" sz="1600" dirty="0">
                  <a:latin typeface="Cambria" panose="02040503050406030204" pitchFamily="18" charset="0"/>
                  <a:ea typeface="MS Mincho" panose="02020609040205080304" pitchFamily="49"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acc>
                        </m:e>
                      </m:d>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num>
                            <m:den>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den>
                          </m:f>
                          <m:nary>
                            <m:nary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sub>
                            <m:sup>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sup>
                            <m:e>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sub>
                              </m:sSub>
                            </m:e>
                          </m:nary>
                        </m:e>
                      </m:d>
                    </m:oMath>
                  </m:oMathPara>
                </a14:m>
                <a:endParaRPr lang="en-US"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altLang="zh-CN" sz="1600" dirty="0">
                    <a:latin typeface="Cambria" panose="02040503050406030204" pitchFamily="18" charset="0"/>
                    <a:ea typeface="MS Mincho" panose="02020609040205080304" pitchFamily="49" charset="-128"/>
                    <a:cs typeface="Times New Roman" panose="02020603050405020304" pitchFamily="18" charset="0"/>
                  </a:rPr>
                  <a:t>3.</a:t>
                </a:r>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the predictions from different models are uncorrelated. Hence, the above variance simplifies to:</a:t>
                </a:r>
                <a:endParaRPr lang="zh-CN"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acc>
                        </m:e>
                      </m:d>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num>
                        <m:den>
                          <m:sSup>
                            <m:sSup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e>
                            <m:sup>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𝟐</m:t>
                              </m:r>
                            </m:sup>
                          </m:sSup>
                        </m:den>
                      </m:f>
                      <m:nary>
                        <m:nary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sub>
                        <m:sup>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sup>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sub>
                              </m:sSub>
                            </m:e>
                          </m:d>
                        </m:e>
                      </m:nary>
                    </m:oMath>
                  </m:oMathPara>
                </a14:m>
                <a:endParaRPr lang="en-US"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altLang="zh-CN" sz="1600" dirty="0">
                    <a:latin typeface="Cambria" panose="02040503050406030204" pitchFamily="18" charset="0"/>
                    <a:ea typeface="MS Mincho" panose="02020609040205080304" pitchFamily="49" charset="-128"/>
                    <a:cs typeface="Times New Roman" panose="02020603050405020304" pitchFamily="18" charset="0"/>
                  </a:rPr>
                  <a:t>4.</a:t>
                </a:r>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Since all </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sub>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𝒊</m:t>
                        </m:r>
                      </m:sub>
                    </m:sSub>
                  </m:oMath>
                </a14:m>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are independently and identically distributed (</a:t>
                </a:r>
                <a:r>
                  <a:rPr lang="en-US" altLang="zh-CN" sz="1600" b="1" dirty="0" err="1">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i.i.d.</a:t>
                </a:r>
                <a:r>
                  <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on the same distribution, they have the same variance Var(Y). Therefore, the formula further simplifies to:</a:t>
                </a:r>
                <a:endParaRPr lang="en-US" altLang="zh-CN" sz="1600"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acc>
                        </m:e>
                      </m:d>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𝟏</m:t>
                          </m:r>
                        </m:num>
                        <m:den>
                          <m:sSup>
                            <m:sSup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e>
                            <m:sup>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𝟐</m:t>
                              </m:r>
                            </m:sup>
                          </m:sSup>
                        </m:den>
                      </m:f>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d>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𝑽𝒂𝒓</m:t>
                          </m:r>
                          <m:d>
                            <m:d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𝒀</m:t>
                              </m:r>
                            </m:e>
                          </m:d>
                        </m:num>
                        <m:den>
                          <m:r>
                            <a:rPr lang="en-US" altLang="zh-CN" sz="16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𝑵</m:t>
                          </m:r>
                        </m:den>
                      </m:f>
                    </m:oMath>
                  </m:oMathPara>
                </a14:m>
                <a:endPar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endParaRPr lang="en-US" altLang="zh-CN" sz="16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15000"/>
                  </a:lnSpc>
                  <a:spcAft>
                    <a:spcPts val="1000"/>
                  </a:spcAft>
                </a:pPr>
                <a:endParaRPr lang="zh-CN"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zh-CN"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zh-CN"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zh-CN" altLang="zh-CN" sz="16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191561" y="740418"/>
                <a:ext cx="8279296" cy="7445051"/>
              </a:xfrm>
              <a:prstGeom prst="rect">
                <a:avLst/>
              </a:prstGeom>
              <a:blipFill rotWithShape="1">
                <a:blip r:embed="rId2"/>
                <a:stretch>
                  <a:fillRect l="-4" r="6" b="4"/>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5" name="Freeform: Shape 14"/>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7" name="Rectangle 16"/>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9" name="Rectangle 18"/>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1" name="Freeform: Shape 20"/>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23" name="Isosceles Triangle 22"/>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Isosceles Triangle 24"/>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 name="textbox 8"/>
          <p:cNvSpPr/>
          <p:nvPr/>
        </p:nvSpPr>
        <p:spPr>
          <a:xfrm>
            <a:off x="925169" y="6495998"/>
            <a:ext cx="697865" cy="170179"/>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077073" y="2836892"/>
            <a:ext cx="10037854" cy="1046440"/>
          </a:xfrm>
          <a:prstGeom prst="rect">
            <a:avLst/>
          </a:prstGeom>
          <a:noFill/>
        </p:spPr>
        <p:txBody>
          <a:bodyPr wrap="square">
            <a:spAutoFit/>
          </a:bodyPr>
          <a:lstStyle/>
          <a:p>
            <a:pPr algn="ctr"/>
            <a:r>
              <a:rPr lang="en-US" altLang="zh-CN" sz="4400" b="1" dirty="0">
                <a:solidFill>
                  <a:srgbClr val="C00000"/>
                </a:solidFill>
                <a:latin typeface="+mj-lt"/>
                <a:ea typeface="+mj-ea"/>
                <a:cs typeface="+mj-cs"/>
              </a:rPr>
              <a:t>Basic</a:t>
            </a:r>
            <a:r>
              <a:rPr lang="zh-CN" altLang="en-US" sz="4400" b="1" dirty="0">
                <a:solidFill>
                  <a:srgbClr val="C00000"/>
                </a:solidFill>
                <a:latin typeface="+mj-lt"/>
                <a:ea typeface="+mj-ea"/>
                <a:cs typeface="+mj-cs"/>
              </a:rPr>
              <a:t> </a:t>
            </a:r>
            <a:r>
              <a:rPr lang="en-US" altLang="zh-CN" sz="4400" b="1" dirty="0">
                <a:solidFill>
                  <a:srgbClr val="C00000"/>
                </a:solidFill>
                <a:latin typeface="+mj-lt"/>
                <a:ea typeface="+mj-ea"/>
                <a:cs typeface="+mj-cs"/>
              </a:rPr>
              <a:t>theory</a:t>
            </a:r>
          </a:p>
          <a:p>
            <a:pPr algn="ct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3" name="picture 68"/>
          <p:cNvPicPr>
            <a:picLocks noChangeAspect="1"/>
          </p:cNvPicPr>
          <p:nvPr/>
        </p:nvPicPr>
        <p:blipFill>
          <a:blip r:embed="rId2"/>
          <a:stretch>
            <a:fillRect/>
          </a:stretch>
        </p:blipFill>
        <p:spPr>
          <a:xfrm rot="21600000">
            <a:off x="1987550" y="676275"/>
            <a:ext cx="8115299" cy="57165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picture 76"/>
          <p:cNvPicPr>
            <a:picLocks noChangeAspect="1"/>
          </p:cNvPicPr>
          <p:nvPr/>
        </p:nvPicPr>
        <p:blipFill>
          <a:blip r:embed="rId2"/>
          <a:stretch>
            <a:fillRect/>
          </a:stretch>
        </p:blipFill>
        <p:spPr>
          <a:xfrm rot="21600000">
            <a:off x="2052637" y="812800"/>
            <a:ext cx="8023225" cy="4286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3" name="文本框 2"/>
          <p:cNvSpPr txBox="1"/>
          <p:nvPr/>
        </p:nvSpPr>
        <p:spPr>
          <a:xfrm>
            <a:off x="1470991" y="944217"/>
            <a:ext cx="1762021" cy="369332"/>
          </a:xfrm>
          <a:prstGeom prst="rect">
            <a:avLst/>
          </a:prstGeom>
          <a:noFill/>
        </p:spPr>
        <p:txBody>
          <a:bodyPr wrap="none" rtlCol="0">
            <a:spAutoFit/>
          </a:bodyPr>
          <a:lstStyle/>
          <a:p>
            <a:r>
              <a:rPr kumimoji="1" lang="en-US" altLang="zh-CN" dirty="0"/>
              <a:t>Random</a:t>
            </a:r>
            <a:r>
              <a:rPr kumimoji="1" lang="zh-CN" altLang="en-US" dirty="0"/>
              <a:t> </a:t>
            </a:r>
            <a:r>
              <a:rPr kumimoji="1" lang="en-US" altLang="zh-CN" dirty="0"/>
              <a:t>forest</a:t>
            </a:r>
            <a:r>
              <a:rPr kumimoji="1" lang="zh-CN" altLang="en-US" dirty="0"/>
              <a:t> </a:t>
            </a:r>
          </a:p>
        </p:txBody>
      </p:sp>
      <mc:AlternateContent xmlns:mc="http://schemas.openxmlformats.org/markup-compatibility/2006" xmlns:a14="http://schemas.microsoft.com/office/drawing/2010/main">
        <mc:Choice Requires="a14">
          <p:sp>
            <p:nvSpPr>
              <p:cNvPr id="4" name="文本框 3"/>
              <p:cNvSpPr txBox="1"/>
              <p:nvPr/>
            </p:nvSpPr>
            <p:spPr>
              <a:xfrm>
                <a:off x="1023730" y="1540565"/>
                <a:ext cx="9074427" cy="3787447"/>
              </a:xfrm>
              <a:prstGeom prst="rect">
                <a:avLst/>
              </a:prstGeom>
              <a:noFill/>
            </p:spPr>
            <p:txBody>
              <a:bodyPr wrap="square" rtlCol="0">
                <a:spAutoFit/>
              </a:bodyPr>
              <a:lstStyle/>
              <a:p>
                <a:pPr marL="342900" indent="-342900">
                  <a:buAutoNum type="arabicPeriod"/>
                </a:pPr>
                <a:r>
                  <a:rPr kumimoji="1" lang="en-US" altLang="zh-CN" dirty="0"/>
                  <a:t>Considering the correlation between samples, the variance of the sample mean does not shrink by n times.</a:t>
                </a:r>
              </a:p>
              <a:p>
                <a:pPr marL="342900" indent="-342900">
                  <a:buAutoNum type="arabicPeriod"/>
                </a:pPr>
                <a:endParaRPr kumimoji="1" lang="en-US" altLang="zh-CN" dirty="0"/>
              </a:p>
              <a:p>
                <a:pPr marL="342900" indent="-342900">
                  <a:buAutoNum type="arabicPeriod"/>
                </a:pPr>
                <a:r>
                  <a:rPr kumimoji="1" lang="en-GB" altLang="zh-CN" dirty="0"/>
                  <a:t>Random forest performs random feature selection to increase the diversity of trees in the model and reduce correlation</a:t>
                </a:r>
                <a:r>
                  <a:rPr kumimoji="1" lang="en-US" altLang="zh-CN" dirty="0"/>
                  <a:t>.</a:t>
                </a:r>
              </a:p>
              <a:p>
                <a:pPr marL="342900" indent="-342900">
                  <a:buAutoNum type="arabicPeriod"/>
                </a:pPr>
                <a:endParaRPr kumimoji="1" lang="en-US" altLang="zh-CN" dirty="0"/>
              </a:p>
              <a:p>
                <a:pPr marL="342900" indent="-342900">
                  <a:buAutoNum type="arabicPeriod"/>
                </a:pPr>
                <a:r>
                  <a:rPr lang="en-US" altLang="zh-CN" sz="18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During the splitting of a node, only the features in  </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𝑭</m:t>
                        </m:r>
                      </m:e>
                      <m:sub>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𝒎</m:t>
                        </m:r>
                      </m:sub>
                    </m:sSub>
                  </m:oMath>
                </a14:m>
                <a:r>
                  <a:rPr lang="en-US" altLang="zh-CN" sz="18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are considered to determine the best split. If  S  is the dataset at a node:</a:t>
                </a:r>
              </a:p>
              <a:p>
                <a:pPr marL="342900" indent="-342900">
                  <a:buAutoNum type="arabicPeriod"/>
                </a:pPr>
                <a:endParaRPr lang="en-US" altLang="zh-CN" b="1" i="1" dirty="0">
                  <a:solidFill>
                    <a:srgbClr val="000000"/>
                  </a:solidFill>
                  <a:latin typeface="Calibri" panose="020F0502020204030204" pitchFamily="34" charset="0"/>
                  <a:ea typeface="MS Gothic" panose="020B0609070205080204" pitchFamily="49"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𝑠𝑝𝑙𝑖𝑡</m:t>
                      </m:r>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𝑎𝑟𝑔𝑚𝑖</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𝑛</m:t>
                          </m:r>
                        </m:e>
                        <m: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r>
                            <a:rPr lang="zh-CN" altLang="zh-CN" sz="18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𝑚</m:t>
                              </m:r>
                            </m:sub>
                          </m:s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𝑡h𝑟𝑒𝑠h𝑜𝑙𝑑</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t>
                          </m:r>
                        </m:sub>
                      </m:s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𝑖𝑛𝑓𝑜𝑟𝑚𝑎𝑡𝑖𝑜𝑛</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𝑔𝑎𝑖𝑛</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𝑠</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t>
                          </m:r>
                        </m:e>
                      </m:d>
                    </m:oMath>
                  </m:oMathPara>
                </a14:m>
                <a:endParaRPr lang="en-US" altLang="zh-CN" sz="1800" i="1" dirty="0">
                  <a:effectLst/>
                  <a:latin typeface="Cambria Math" panose="02040503050406030204" pitchFamily="18" charset="0"/>
                  <a:ea typeface="MS Mincho" panose="02020609040205080304" pitchFamily="49"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𝑠𝑝𝑙𝑖𝑡</m:t>
                      </m:r>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smtClean="0">
                          <a:effectLst/>
                          <a:latin typeface="Cambria Math" panose="02040503050406030204" pitchFamily="18" charset="0"/>
                          <a:ea typeface="MS Mincho" panose="02020609040205080304" pitchFamily="49" charset="-128"/>
                          <a:cs typeface="Times New Roman" panose="02020603050405020304" pitchFamily="18" charset="0"/>
                        </a:rPr>
                        <m:t>𝑎𝑟𝑔𝑚𝑖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𝑛</m:t>
                          </m:r>
                        </m:e>
                        <m: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e>
                            <m: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𝑚</m:t>
                              </m:r>
                            </m:sub>
                          </m:sSub>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𝑡h𝑟𝑒𝑠h𝑜𝑙𝑑</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t>
                          </m:r>
                          <m:r>
                            <m:rPr>
                              <m:nor/>
                            </m:rP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Mean</m:t>
                          </m:r>
                          <m:r>
                            <m:rPr>
                              <m:nor/>
                            </m:rP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 </m:t>
                          </m:r>
                          <m:r>
                            <m:rPr>
                              <m:nor/>
                            </m:rP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Squared</m:t>
                          </m:r>
                          <m:r>
                            <m:rPr>
                              <m:nor/>
                            </m:rP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 </m:t>
                          </m:r>
                          <m:r>
                            <m:rPr>
                              <m:nor/>
                            </m:rP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Error</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𝑠</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𝑓</m:t>
                          </m:r>
                          <m:r>
                            <a:rPr lang="en-US" altLang="zh-CN" sz="18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800">
                              <a:effectLst/>
                              <a:latin typeface="Cambria Math" panose="02040503050406030204" pitchFamily="18" charset="0"/>
                              <a:ea typeface="MS Mincho" panose="02020609040205080304" pitchFamily="49" charset="-128"/>
                              <a:cs typeface="Times New Roman" panose="02020603050405020304" pitchFamily="18" charset="0"/>
                            </a:rPr>
                            <m:t>∅</m:t>
                          </m:r>
                        </m:e>
                      </m:d>
                    </m:oMath>
                  </m:oMathPara>
                </a14:m>
                <a:endParaRPr lang="zh-CN"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kumimoji="1" lang="en-US" altLang="zh-CN" dirty="0">
                  <a:effectLst/>
                </a:endParaRPr>
              </a:p>
              <a:p>
                <a:pPr marL="342900" indent="-342900">
                  <a:buAutoNum type="arabicPeriod"/>
                </a:pPr>
                <a:endParaRPr kumimoji="1"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23730" y="1540565"/>
                <a:ext cx="9074427" cy="3787447"/>
              </a:xfrm>
              <a:prstGeom prst="rect">
                <a:avLst/>
              </a:prstGeom>
              <a:blipFill rotWithShape="1">
                <a:blip r:embed="rId2"/>
                <a:stretch>
                  <a:fillRect l="-1" t="-1" r="4" b="10"/>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picture 84"/>
          <p:cNvPicPr>
            <a:picLocks noChangeAspect="1"/>
          </p:cNvPicPr>
          <p:nvPr/>
        </p:nvPicPr>
        <p:blipFill>
          <a:blip r:embed="rId2"/>
          <a:stretch>
            <a:fillRect/>
          </a:stretch>
        </p:blipFill>
        <p:spPr>
          <a:xfrm rot="21600000">
            <a:off x="1920875" y="754062"/>
            <a:ext cx="8362950" cy="5638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782" y="1201813"/>
            <a:ext cx="8582436" cy="44543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3" name="picture 92"/>
          <p:cNvPicPr>
            <a:picLocks noChangeAspect="1"/>
          </p:cNvPicPr>
          <p:nvPr/>
        </p:nvPicPr>
        <p:blipFill>
          <a:blip r:embed="rId2"/>
          <a:stretch>
            <a:fillRect/>
          </a:stretch>
        </p:blipFill>
        <p:spPr>
          <a:xfrm rot="21600000">
            <a:off x="2209800" y="684213"/>
            <a:ext cx="7827962" cy="5670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077073" y="2836892"/>
            <a:ext cx="10037854" cy="769441"/>
          </a:xfrm>
          <a:prstGeom prst="rect">
            <a:avLst/>
          </a:prstGeom>
          <a:noFill/>
        </p:spPr>
        <p:txBody>
          <a:bodyPr wrap="square">
            <a:spAutoFit/>
          </a:bodyPr>
          <a:lstStyle/>
          <a:p>
            <a:r>
              <a:rPr kumimoji="0" lang="en-US" altLang="zh-CN" sz="4400" b="1" i="0" u="none" strike="noStrike" kern="1200" cap="none" spc="0" normalizeH="0" baseline="0" noProof="0" dirty="0">
                <a:ln>
                  <a:noFill/>
                </a:ln>
                <a:solidFill>
                  <a:srgbClr val="C00000"/>
                </a:solidFill>
                <a:effectLst/>
                <a:uLnTx/>
                <a:uFillTx/>
                <a:latin typeface="+mj-lt"/>
                <a:ea typeface="+mj-ea"/>
                <a:cs typeface="+mj-cs"/>
              </a:rPr>
              <a:t>Convolutional Neural Networks (CNN)</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1924553" y="730446"/>
            <a:ext cx="7678876" cy="5397107"/>
            <a:chOff x="957" y="42"/>
            <a:chExt cx="5647" cy="3969"/>
          </a:xfrm>
        </p:grpSpPr>
        <p:sp>
          <p:nvSpPr>
            <p:cNvPr id="3" name="AutoShape 3"/>
            <p:cNvSpPr>
              <a:spLocks noChangeAspect="1" noChangeArrowheads="1" noTextEdit="1"/>
            </p:cNvSpPr>
            <p:nvPr/>
          </p:nvSpPr>
          <p:spPr bwMode="auto">
            <a:xfrm>
              <a:off x="957" y="42"/>
              <a:ext cx="5647" cy="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 y="42"/>
              <a:ext cx="5651" cy="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318665" y="986476"/>
            <a:ext cx="5942652" cy="584775"/>
          </a:xfrm>
          <a:prstGeom prst="rect">
            <a:avLst/>
          </a:prstGeom>
          <a:noFill/>
        </p:spPr>
        <p:txBody>
          <a:bodyPr wrap="none" rtlCol="0">
            <a:spAutoFit/>
          </a:bodyPr>
          <a:lstStyle/>
          <a:p>
            <a:r>
              <a:rPr kumimoji="1" lang="en-GB" altLang="zh-CN" sz="3200" b="1" dirty="0"/>
              <a:t>Convolutional neural network</a:t>
            </a:r>
          </a:p>
        </p:txBody>
      </p:sp>
      <p:sp>
        <p:nvSpPr>
          <p:cNvPr id="6" name="文本框 5"/>
          <p:cNvSpPr txBox="1"/>
          <p:nvPr/>
        </p:nvSpPr>
        <p:spPr>
          <a:xfrm>
            <a:off x="1749288" y="1610139"/>
            <a:ext cx="9869556" cy="646331"/>
          </a:xfrm>
          <a:prstGeom prst="rect">
            <a:avLst/>
          </a:prstGeom>
          <a:noFill/>
        </p:spPr>
        <p:txBody>
          <a:bodyPr wrap="square" rtlCol="0">
            <a:spAutoFit/>
          </a:bodyPr>
          <a:lstStyle/>
          <a:p>
            <a:pPr marL="342900" indent="-342900">
              <a:buAutoNum type="arabicPeriod"/>
            </a:pPr>
            <a:r>
              <a:rPr kumimoji="1" lang="en-US" altLang="zh-CN" dirty="0"/>
              <a:t>a multi-layer neural network</a:t>
            </a:r>
          </a:p>
          <a:p>
            <a:pPr marL="342900" indent="-342900">
              <a:buAutoNum type="arabicPeriod"/>
            </a:pPr>
            <a:r>
              <a:rPr kumimoji="1" lang="en-GB" altLang="zh-CN" dirty="0"/>
              <a:t>input-to-output mappings</a:t>
            </a:r>
            <a:endParaRPr kumimoji="1" lang="zh-CN" altLang="en-US" dirty="0"/>
          </a:p>
        </p:txBody>
      </p:sp>
      <p:pic>
        <p:nvPicPr>
          <p:cNvPr id="7" name="图片 6"/>
          <p:cNvPicPr>
            <a:picLocks noChangeAspect="1"/>
          </p:cNvPicPr>
          <p:nvPr/>
        </p:nvPicPr>
        <p:blipFill>
          <a:blip r:embed="rId2"/>
          <a:stretch>
            <a:fillRect/>
          </a:stretch>
        </p:blipFill>
        <p:spPr>
          <a:xfrm>
            <a:off x="2209800" y="2572286"/>
            <a:ext cx="7772400" cy="29180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318665" y="986476"/>
            <a:ext cx="29145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GB" altLang="zh-CN" sz="3200" b="1" i="0" u="none" strike="noStrike" kern="1200" cap="none" spc="0" normalizeH="0" baseline="0" noProof="0" dirty="0">
                <a:ln>
                  <a:noFill/>
                </a:ln>
                <a:solidFill>
                  <a:srgbClr val="000000"/>
                </a:solidFill>
                <a:effectLst/>
                <a:uLnTx/>
                <a:uFillTx/>
                <a:latin typeface="+mn-lt"/>
                <a:ea typeface="+mn-ea"/>
                <a:cs typeface="+mn-cs"/>
              </a:rPr>
              <a:t>Convolutional</a:t>
            </a:r>
          </a:p>
        </p:txBody>
      </p:sp>
      <mc:AlternateContent xmlns:mc="http://schemas.openxmlformats.org/markup-compatibility/2006" xmlns:a14="http://schemas.microsoft.com/office/drawing/2010/main">
        <mc:Choice Requires="a14">
          <p:sp>
            <p:nvSpPr>
              <p:cNvPr id="6" name="文本框 5"/>
              <p:cNvSpPr txBox="1"/>
              <p:nvPr/>
            </p:nvSpPr>
            <p:spPr>
              <a:xfrm>
                <a:off x="1749288" y="1610139"/>
                <a:ext cx="9869556" cy="374852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1" lang="en-US" altLang="zh-CN" sz="1800" b="0" i="0" u="none" strike="noStrike" kern="1200" cap="none" spc="0" normalizeH="0" baseline="0" noProof="0" dirty="0">
                    <a:ln>
                      <a:noFill/>
                    </a:ln>
                    <a:solidFill>
                      <a:srgbClr val="000000"/>
                    </a:solidFill>
                    <a:effectLst/>
                    <a:uLnTx/>
                    <a:uFillTx/>
                    <a:latin typeface="+mn-lt"/>
                    <a:ea typeface="+mn-ea"/>
                    <a:cs typeface="+mn-cs"/>
                  </a:rPr>
                  <a:t>Definition</a:t>
                </a:r>
              </a:p>
              <a:p>
                <a:pPr>
                  <a:lnSpc>
                    <a:spcPct val="115000"/>
                  </a:lnSpc>
                  <a:spcAft>
                    <a:spcPts val="1000"/>
                  </a:spcAft>
                </a:pPr>
                <a:r>
                  <a:rPr lang="en-US" altLang="zh-CN" sz="18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	In mathematics, the convolution of two functions f and g is defined as:</a:t>
                </a:r>
                <a:endParaRPr lang="en-US" altLang="zh-CN" sz="1400"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𝒇</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𝒈</m:t>
                          </m:r>
                        </m:e>
                      </m:d>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𝒕</m:t>
                          </m:r>
                        </m:e>
                      </m:d>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nary>
                        <m:nary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a:solidFill>
                                <a:srgbClr val="000000"/>
                              </a:solidFill>
                              <a:effectLst/>
                              <a:latin typeface="Cambria Math" panose="02040503050406030204" pitchFamily="18" charset="0"/>
                              <a:ea typeface="MS Mincho" panose="02020609040205080304" pitchFamily="49" charset="-128"/>
                              <a:cs typeface="Times New Roman" panose="02020603050405020304" pitchFamily="18" charset="0"/>
                            </a:rPr>
                            <m:t>∞</m:t>
                          </m:r>
                        </m:sub>
                        <m:sup>
                          <m:r>
                            <a:rPr lang="en-US" altLang="zh-CN" sz="1800" b="1">
                              <a:solidFill>
                                <a:srgbClr val="000000"/>
                              </a:solidFill>
                              <a:effectLst/>
                              <a:latin typeface="Cambria Math" panose="02040503050406030204" pitchFamily="18" charset="0"/>
                              <a:ea typeface="MS Mincho" panose="02020609040205080304" pitchFamily="49" charset="-128"/>
                              <a:cs typeface="Times New Roman" panose="02020603050405020304" pitchFamily="18" charset="0"/>
                            </a:rPr>
                            <m:t>∞</m:t>
                          </m:r>
                        </m:sup>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𝒇</m:t>
                          </m:r>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𝛕</m:t>
                              </m:r>
                            </m:e>
                          </m:d>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𝒈</m:t>
                          </m:r>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𝒕</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𝛕</m:t>
                              </m:r>
                            </m:e>
                          </m:d>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𝒅</m:t>
                          </m:r>
                        </m:e>
                      </m:nary>
                    </m:oMath>
                  </m:oMathPara>
                </a14:m>
                <a:endParaRPr kumimoji="1" lang="en-US" altLang="zh-CN" sz="1400" b="1" dirty="0">
                  <a:solidFill>
                    <a:srgbClr val="000000"/>
                  </a:solidFill>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kumimoji="1" lang="en-US" altLang="zh-CN" sz="1400" b="1" dirty="0">
                    <a:solidFill>
                      <a:srgbClr val="000000"/>
                    </a:solidFill>
                    <a:effectLst/>
                    <a:latin typeface="Cambria" panose="02040503050406030204" pitchFamily="18" charset="0"/>
                    <a:ea typeface="MS Mincho" panose="02020609040205080304" pitchFamily="49" charset="-128"/>
                    <a:cs typeface="Times New Roman" panose="02020603050405020304" pitchFamily="18" charset="0"/>
                  </a:rPr>
                  <a:t>2.</a:t>
                </a:r>
                <a:r>
                  <a:rPr lang="en-US" altLang="zh-CN" sz="18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"sliding window" approach</a:t>
                </a:r>
                <a:endParaRPr lang="zh-CN"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pPr indent="457200">
                  <a:lnSpc>
                    <a:spcPct val="115000"/>
                  </a:lnSpc>
                  <a:spcAft>
                    <a:spcPts val="1000"/>
                  </a:spcAft>
                </a:pPr>
                <a:r>
                  <a:rPr lang="en-US" altLang="zh-CN" sz="1800" b="1" dirty="0">
                    <a:solidFill>
                      <a:srgbClr val="000000"/>
                    </a:solidFill>
                    <a:effectLst/>
                    <a:latin typeface="Calibri" panose="020F0502020204030204" pitchFamily="34" charset="0"/>
                    <a:ea typeface="MS Gothic" panose="020B0609070205080204" pitchFamily="49" charset="-128"/>
                    <a:cs typeface="Times New Roman" panose="02020603050405020304" pitchFamily="18" charset="0"/>
                  </a:rPr>
                  <a:t>For discrete data, convolution can be calculated by the following formula:</a:t>
                </a:r>
                <a:endParaRPr lang="zh-CN"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𝒇</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𝒈</m:t>
                          </m:r>
                        </m:e>
                      </m:d>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𝒏</m:t>
                          </m:r>
                        </m:e>
                      </m:d>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nary>
                        <m:naryPr>
                          <m: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𝒎</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a:solidFill>
                                <a:srgbClr val="000000"/>
                              </a:solidFill>
                              <a:effectLst/>
                              <a:latin typeface="Cambria Math" panose="02040503050406030204" pitchFamily="18" charset="0"/>
                              <a:ea typeface="MS Mincho" panose="02020609040205080304" pitchFamily="49" charset="-128"/>
                              <a:cs typeface="Times New Roman" panose="02020603050405020304" pitchFamily="18" charset="0"/>
                            </a:rPr>
                            <m:t>∞</m:t>
                          </m:r>
                        </m:sub>
                        <m:sup>
                          <m:r>
                            <a:rPr lang="en-US" altLang="zh-CN" sz="1800" b="1">
                              <a:solidFill>
                                <a:srgbClr val="000000"/>
                              </a:solidFill>
                              <a:effectLst/>
                              <a:latin typeface="Cambria Math" panose="02040503050406030204" pitchFamily="18" charset="0"/>
                              <a:ea typeface="MS Mincho" panose="02020609040205080304" pitchFamily="49" charset="-128"/>
                              <a:cs typeface="Times New Roman" panose="02020603050405020304" pitchFamily="18" charset="0"/>
                            </a:rPr>
                            <m:t>∞</m:t>
                          </m:r>
                        </m:sup>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𝒇</m:t>
                          </m:r>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𝒎</m:t>
                              </m:r>
                            </m:e>
                          </m:d>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𝒈</m:t>
                          </m:r>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𝒏</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m:t>
                              </m:r>
                              <m:r>
                                <a:rPr lang="en-US" altLang="zh-CN" sz="1800" b="1" i="1">
                                  <a:solidFill>
                                    <a:srgbClr val="000000"/>
                                  </a:solidFill>
                                  <a:effectLst/>
                                  <a:latin typeface="Cambria Math" panose="02040503050406030204" pitchFamily="18" charset="0"/>
                                  <a:ea typeface="MS Gothic" panose="020B0609070205080204" pitchFamily="49" charset="-128"/>
                                  <a:cs typeface="Times New Roman" panose="02020603050405020304" pitchFamily="18" charset="0"/>
                                </a:rPr>
                                <m:t>𝒎</m:t>
                              </m:r>
                            </m:e>
                          </m:d>
                        </m:e>
                      </m:nary>
                    </m:oMath>
                  </m:oMathPara>
                </a14:m>
                <a:endParaRPr lang="zh-CN" altLang="zh-CN"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zh-CN" altLang="zh-CN" sz="1400" dirty="0">
                  <a:effectLst/>
                  <a:latin typeface="Cambria" panose="02040503050406030204" pitchFamily="18" charset="0"/>
                  <a:ea typeface="MS Mincho" panose="02020609040205080304" pitchFamily="49" charset="-128"/>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749288" y="1610139"/>
                <a:ext cx="9869556" cy="3748527"/>
              </a:xfrm>
              <a:prstGeom prst="rect">
                <a:avLst/>
              </a:prstGeom>
              <a:blipFill rotWithShape="1">
                <a:blip r:embed="rId2"/>
                <a:stretch>
                  <a:fillRect l="-5" t="-11" r="3" b="1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p:cNvPicPr>
            <a:picLocks noChangeAspect="1"/>
          </p:cNvPicPr>
          <p:nvPr/>
        </p:nvPicPr>
        <p:blipFill>
          <a:blip r:embed="rId2"/>
          <a:stretch>
            <a:fillRect/>
          </a:stretch>
        </p:blipFill>
        <p:spPr>
          <a:xfrm rot="21600000">
            <a:off x="1674518" y="643467"/>
            <a:ext cx="8842963" cy="5571065"/>
          </a:xfrm>
          <a:prstGeom prst="rect">
            <a:avLst/>
          </a:prstGeom>
          <a:ln>
            <a:noFill/>
          </a:ln>
        </p:spPr>
      </p:pic>
      <p:sp>
        <p:nvSpPr>
          <p:cNvPr id="25" name="Isosceles Triangle 24"/>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8"/>
          <p:cNvSpPr/>
          <p:nvPr/>
        </p:nvSpPr>
        <p:spPr>
          <a:xfrm>
            <a:off x="925169" y="6495998"/>
            <a:ext cx="697865" cy="170179"/>
          </a:xfrm>
          <a:prstGeom prst="rect">
            <a:avLst/>
          </a:prstGeom>
        </p:spPr>
        <p:txBody>
          <a:bodyPr vert="horz" wrap="square" lIns="0" tIns="0" rIns="0" bIns="0"/>
          <a:lstStyle/>
          <a:p>
            <a:pPr algn="l" rtl="0" eaLnBrk="0">
              <a:lnSpc>
                <a:spcPct val="83000"/>
              </a:lnSpc>
            </a:pPr>
            <a:endParaRPr lang="en-US" alt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318665" y="986476"/>
            <a:ext cx="31886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GB" altLang="zh-CN" sz="3200" b="1" dirty="0">
                <a:solidFill>
                  <a:srgbClr val="000000"/>
                </a:solidFill>
              </a:rPr>
              <a:t>R</a:t>
            </a:r>
            <a:r>
              <a:rPr kumimoji="1" lang="en-GB" altLang="zh-CN" sz="3200" b="1" i="0" u="none" strike="noStrike" kern="1200" cap="none" spc="0" normalizeH="0" baseline="0" noProof="0" dirty="0" err="1">
                <a:ln>
                  <a:noFill/>
                </a:ln>
                <a:solidFill>
                  <a:srgbClr val="000000"/>
                </a:solidFill>
                <a:effectLst/>
                <a:uLnTx/>
                <a:uFillTx/>
                <a:latin typeface="+mn-lt"/>
                <a:ea typeface="+mn-ea"/>
                <a:cs typeface="+mn-cs"/>
              </a:rPr>
              <a:t>eceptive</a:t>
            </a:r>
            <a:r>
              <a:rPr kumimoji="1" lang="en-GB" altLang="zh-CN" sz="3200" b="1" i="0" u="none" strike="noStrike" kern="1200" cap="none" spc="0" normalizeH="0" baseline="0" noProof="0" dirty="0">
                <a:ln>
                  <a:noFill/>
                </a:ln>
                <a:solidFill>
                  <a:srgbClr val="000000"/>
                </a:solidFill>
                <a:effectLst/>
                <a:uLnTx/>
                <a:uFillTx/>
                <a:latin typeface="+mn-lt"/>
                <a:ea typeface="+mn-ea"/>
                <a:cs typeface="+mn-cs"/>
              </a:rPr>
              <a:t> field</a:t>
            </a:r>
          </a:p>
        </p:txBody>
      </p:sp>
      <p:pic>
        <p:nvPicPr>
          <p:cNvPr id="2" name="图片 1"/>
          <p:cNvPicPr>
            <a:picLocks noChangeAspect="1"/>
          </p:cNvPicPr>
          <p:nvPr/>
        </p:nvPicPr>
        <p:blipFill>
          <a:blip r:embed="rId2"/>
          <a:stretch>
            <a:fillRect/>
          </a:stretch>
        </p:blipFill>
        <p:spPr>
          <a:xfrm>
            <a:off x="2128701" y="1908893"/>
            <a:ext cx="7772400" cy="2914650"/>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597532" y="4930913"/>
                <a:ext cx="12013096" cy="1077218"/>
              </a:xfrm>
              <a:prstGeom prst="rect">
                <a:avLst/>
              </a:prstGeom>
              <a:noFill/>
            </p:spPr>
            <p:txBody>
              <a:bodyPr wrap="square" rtlCol="0">
                <a:spAutoFit/>
              </a:bodyPr>
              <a:lstStyle/>
              <a:p>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Inputs (</a:t>
                </a:r>
                <a14:m>
                  <m:oMath xmlns:m="http://schemas.openxmlformats.org/officeDocument/2006/math">
                    <m:sSub>
                      <m:sSubPr>
                        <m:ctrlPr>
                          <a:rPr lang="zh-CN" altLang="zh-CN" sz="1600" b="1" i="1">
                            <a:solidFill>
                              <a:srgbClr val="11182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𝒙</m:t>
                        </m:r>
                      </m:e>
                      <m:sub>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𝒊</m:t>
                        </m:r>
                      </m:sub>
                    </m:sSub>
                  </m:oMath>
                </a14:m>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 --&gt; Weights (</a:t>
                </a:r>
                <a14:m>
                  <m:oMath xmlns:m="http://schemas.openxmlformats.org/officeDocument/2006/math">
                    <m:sSub>
                      <m:sSubPr>
                        <m:ctrlPr>
                          <a:rPr lang="zh-CN" altLang="zh-CN" sz="1600" b="1" i="1">
                            <a:solidFill>
                              <a:srgbClr val="11182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𝒘</m:t>
                        </m:r>
                      </m:e>
                      <m:sub>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𝒊</m:t>
                        </m:r>
                      </m:sub>
                    </m:sSub>
                  </m:oMath>
                </a14:m>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 --&gt;</a:t>
                </a:r>
              </a:p>
              <a:p>
                <a:r>
                  <a:rPr lang="en-US" altLang="zh-CN" sz="1600" b="1" dirty="0">
                    <a:solidFill>
                      <a:srgbClr val="111827"/>
                    </a:solidFill>
                    <a:latin typeface="Monaco" pitchFamily="2" charset="0"/>
                    <a:ea typeface="MS Mincho" panose="02020609040205080304" pitchFamily="49" charset="-128"/>
                    <a:cs typeface="Times New Roman" panose="02020603050405020304" pitchFamily="18" charset="0"/>
                  </a:rPr>
                  <a:t>	</a:t>
                </a:r>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 Weighted Sum (</a:t>
                </a:r>
                <a14:m>
                  <m:oMath xmlns:m="http://schemas.openxmlformats.org/officeDocument/2006/math">
                    <m:nary>
                      <m:naryPr>
                        <m:chr m:val="∑"/>
                        <m:subHide m:val="on"/>
                        <m:supHide m:val="on"/>
                        <m:ctrlPr>
                          <a:rPr lang="zh-CN" altLang="zh-CN" sz="1600" b="1" i="1">
                            <a:solidFill>
                              <a:srgbClr val="111827"/>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1600" b="1" i="1">
                                <a:solidFill>
                                  <a:srgbClr val="11182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𝒘</m:t>
                            </m:r>
                          </m:e>
                          <m:sub>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𝒊</m:t>
                            </m:r>
                          </m:sub>
                        </m:sSub>
                      </m:e>
                    </m:nary>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zh-CN" altLang="zh-CN" sz="1600" b="1" i="1">
                            <a:solidFill>
                              <a:srgbClr val="11182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𝒙</m:t>
                        </m:r>
                      </m:e>
                      <m:sub>
                        <m:r>
                          <a:rPr lang="en-US" altLang="zh-CN" sz="1600" b="1" i="1">
                            <a:solidFill>
                              <a:srgbClr val="111827"/>
                            </a:solidFill>
                            <a:effectLst/>
                            <a:latin typeface="Cambria Math" panose="02040503050406030204" pitchFamily="18" charset="0"/>
                            <a:ea typeface="MS Mincho" panose="02020609040205080304" pitchFamily="49" charset="-128"/>
                            <a:cs typeface="Times New Roman" panose="02020603050405020304" pitchFamily="18" charset="0"/>
                          </a:rPr>
                          <m:t>𝒊</m:t>
                        </m:r>
                      </m:sub>
                    </m:sSub>
                  </m:oMath>
                </a14:m>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 + Bias (b) --&gt; </a:t>
                </a:r>
              </a:p>
              <a:p>
                <a:r>
                  <a:rPr lang="en-US" altLang="zh-CN" sz="1600" b="1" dirty="0">
                    <a:solidFill>
                      <a:srgbClr val="111827"/>
                    </a:solidFill>
                    <a:latin typeface="Monaco" pitchFamily="2" charset="0"/>
                    <a:ea typeface="MS Mincho" panose="02020609040205080304" pitchFamily="49" charset="-128"/>
                    <a:cs typeface="Times New Roman" panose="02020603050405020304" pitchFamily="18" charset="0"/>
                  </a:rPr>
                  <a:t>		</a:t>
                </a:r>
                <a:r>
                  <a:rPr lang="en-US" altLang="zh-CN" sz="1600" b="1" dirty="0">
                    <a:solidFill>
                      <a:srgbClr val="111827"/>
                    </a:solidFill>
                    <a:effectLst/>
                    <a:latin typeface="Monaco" pitchFamily="2" charset="0"/>
                    <a:ea typeface="MS Mincho" panose="02020609040205080304" pitchFamily="49" charset="-128"/>
                    <a:cs typeface="Times New Roman" panose="02020603050405020304" pitchFamily="18" charset="0"/>
                  </a:rPr>
                  <a:t>Activation Function (f) --&gt; Output</a:t>
                </a:r>
                <a:endParaRPr lang="zh-CN" altLang="zh-CN" sz="1600" dirty="0">
                  <a:effectLst/>
                  <a:latin typeface="Cambria" panose="02040503050406030204" pitchFamily="18" charset="0"/>
                  <a:ea typeface="MS Mincho" panose="02020609040205080304" pitchFamily="49" charset="-128"/>
                  <a:cs typeface="Times New Roman" panose="02020603050405020304" pitchFamily="18" charset="0"/>
                </a:endParaRPr>
              </a:p>
              <a:p>
                <a:endParaRPr kumimoji="1" lang="zh-CN" altLang="en-US" sz="16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597532" y="4930913"/>
                <a:ext cx="12013096" cy="1077218"/>
              </a:xfrm>
              <a:prstGeom prst="rect">
                <a:avLst/>
              </a:prstGeom>
              <a:blipFill rotWithShape="1">
                <a:blip r:embed="rId3"/>
                <a:stretch>
                  <a:fillRect l="-4" t="-13" b="37"/>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4" name="Group 4"/>
          <p:cNvGrpSpPr>
            <a:grpSpLocks noChangeAspect="1"/>
          </p:cNvGrpSpPr>
          <p:nvPr/>
        </p:nvGrpSpPr>
        <p:grpSpPr bwMode="auto">
          <a:xfrm>
            <a:off x="2022238" y="824539"/>
            <a:ext cx="6982837" cy="5122141"/>
            <a:chOff x="1168" y="86"/>
            <a:chExt cx="5344" cy="3920"/>
          </a:xfrm>
        </p:grpSpPr>
        <p:sp>
          <p:nvSpPr>
            <p:cNvPr id="6" name="AutoShape 3"/>
            <p:cNvSpPr>
              <a:spLocks noChangeAspect="1" noChangeArrowheads="1" noTextEdit="1"/>
            </p:cNvSpPr>
            <p:nvPr/>
          </p:nvSpPr>
          <p:spPr bwMode="auto">
            <a:xfrm>
              <a:off x="1168" y="86"/>
              <a:ext cx="5344" cy="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 y="86"/>
              <a:ext cx="5348" cy="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1704523" y="662884"/>
            <a:ext cx="7658042" cy="5532231"/>
            <a:chOff x="850" y="0"/>
            <a:chExt cx="5980" cy="4320"/>
          </a:xfrm>
        </p:grpSpPr>
        <p:sp>
          <p:nvSpPr>
            <p:cNvPr id="3" name="AutoShape 3"/>
            <p:cNvSpPr>
              <a:spLocks noChangeAspect="1" noChangeArrowheads="1" noTextEdit="1"/>
            </p:cNvSpPr>
            <p:nvPr/>
          </p:nvSpPr>
          <p:spPr bwMode="auto">
            <a:xfrm>
              <a:off x="850" y="0"/>
              <a:ext cx="59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 y="0"/>
              <a:ext cx="5984" cy="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4" name="Group 4"/>
          <p:cNvGrpSpPr>
            <a:grpSpLocks noChangeAspect="1"/>
          </p:cNvGrpSpPr>
          <p:nvPr/>
        </p:nvGrpSpPr>
        <p:grpSpPr bwMode="auto">
          <a:xfrm>
            <a:off x="2266014" y="640267"/>
            <a:ext cx="8215315" cy="5644055"/>
            <a:chOff x="952" y="37"/>
            <a:chExt cx="5815" cy="3995"/>
          </a:xfrm>
        </p:grpSpPr>
        <p:sp>
          <p:nvSpPr>
            <p:cNvPr id="6" name="AutoShape 3"/>
            <p:cNvSpPr>
              <a:spLocks noChangeAspect="1" noChangeArrowheads="1" noTextEdit="1"/>
            </p:cNvSpPr>
            <p:nvPr/>
          </p:nvSpPr>
          <p:spPr bwMode="auto">
            <a:xfrm>
              <a:off x="952" y="37"/>
              <a:ext cx="5815" cy="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 y="37"/>
              <a:ext cx="5819" cy="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4" name="Group 4"/>
          <p:cNvGrpSpPr>
            <a:grpSpLocks noChangeAspect="1"/>
          </p:cNvGrpSpPr>
          <p:nvPr/>
        </p:nvGrpSpPr>
        <p:grpSpPr bwMode="auto">
          <a:xfrm>
            <a:off x="2180016" y="512759"/>
            <a:ext cx="7211739" cy="5878142"/>
            <a:chOff x="1290" y="67"/>
            <a:chExt cx="4894" cy="3989"/>
          </a:xfrm>
        </p:grpSpPr>
        <p:sp>
          <p:nvSpPr>
            <p:cNvPr id="6" name="AutoShape 3"/>
            <p:cNvSpPr>
              <a:spLocks noChangeAspect="1" noChangeArrowheads="1" noTextEdit="1"/>
            </p:cNvSpPr>
            <p:nvPr/>
          </p:nvSpPr>
          <p:spPr bwMode="auto">
            <a:xfrm>
              <a:off x="1290" y="67"/>
              <a:ext cx="4894" cy="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67"/>
              <a:ext cx="4898" cy="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图片 1"/>
          <p:cNvPicPr>
            <a:picLocks noChangeAspect="1"/>
          </p:cNvPicPr>
          <p:nvPr/>
        </p:nvPicPr>
        <p:blipFill>
          <a:blip r:embed="rId2"/>
          <a:stretch>
            <a:fillRect/>
          </a:stretch>
        </p:blipFill>
        <p:spPr>
          <a:xfrm>
            <a:off x="7009081" y="774176"/>
            <a:ext cx="3659753" cy="5571065"/>
          </a:xfrm>
          <a:prstGeom prst="rect">
            <a:avLst/>
          </a:prstGeom>
          <a:ln>
            <a:noFill/>
          </a:ln>
        </p:spPr>
      </p:pic>
      <p:sp>
        <p:nvSpPr>
          <p:cNvPr id="4" name="文本框 3"/>
          <p:cNvSpPr txBox="1"/>
          <p:nvPr/>
        </p:nvSpPr>
        <p:spPr>
          <a:xfrm>
            <a:off x="1063487" y="1489660"/>
            <a:ext cx="5806870" cy="5078313"/>
          </a:xfrm>
          <a:prstGeom prst="rect">
            <a:avLst/>
          </a:prstGeom>
          <a:noFill/>
        </p:spPr>
        <p:txBody>
          <a:bodyPr wrap="square" rtlCol="0">
            <a:spAutoFit/>
          </a:bodyPr>
          <a:lstStyle/>
          <a:p>
            <a:pPr marL="342900" indent="-342900">
              <a:buAutoNum type="arabicPeriod"/>
            </a:pPr>
            <a:r>
              <a:rPr lang="en-GB" altLang="zh-CN" b="1" i="0" dirty="0">
                <a:effectLst/>
                <a:latin typeface="Söhne"/>
              </a:rPr>
              <a:t>Identity Filter</a:t>
            </a:r>
            <a:r>
              <a:rPr lang="zh-CN" altLang="en-US" b="1" i="0" dirty="0">
                <a:effectLst/>
                <a:latin typeface="Söhne"/>
              </a:rPr>
              <a:t>：</a:t>
            </a:r>
            <a:r>
              <a:rPr lang="en-GB" altLang="zh-CN" b="1" i="0" dirty="0">
                <a:effectLst/>
                <a:latin typeface="Söhne"/>
              </a:rPr>
              <a:t>Hold the picture</a:t>
            </a:r>
          </a:p>
          <a:p>
            <a:pPr marL="342900" indent="-342900">
              <a:buAutoNum type="arabicPeriod"/>
            </a:pPr>
            <a:endParaRPr kumimoji="1" lang="en-GB" altLang="zh-CN" b="1" dirty="0">
              <a:latin typeface="Söhne"/>
            </a:endParaRPr>
          </a:p>
          <a:p>
            <a:pPr marL="342900" indent="-342900">
              <a:buAutoNum type="arabicPeriod"/>
            </a:pPr>
            <a:endParaRPr kumimoji="1" lang="en-GB" altLang="zh-CN" b="1" dirty="0">
              <a:latin typeface="Söhne"/>
            </a:endParaRPr>
          </a:p>
          <a:p>
            <a:pPr marL="342900" indent="-342900">
              <a:buAutoNum type="arabicPeriod"/>
            </a:pPr>
            <a:endParaRPr kumimoji="1" lang="en-GB" altLang="zh-CN" b="1" dirty="0">
              <a:latin typeface="Söhne"/>
            </a:endParaRPr>
          </a:p>
          <a:p>
            <a:pPr marL="342900" indent="-342900">
              <a:buAutoNum type="arabicPeriod"/>
            </a:pPr>
            <a:endParaRPr kumimoji="1" lang="en-GB" altLang="zh-CN" b="1" dirty="0">
              <a:latin typeface="Söhne"/>
            </a:endParaRPr>
          </a:p>
          <a:p>
            <a:pPr marL="342900" indent="-342900">
              <a:buAutoNum type="arabicPeriod"/>
            </a:pPr>
            <a:r>
              <a:rPr kumimoji="1" lang="en-GB" altLang="zh-CN" dirty="0"/>
              <a:t>Edge Detection Filter</a:t>
            </a:r>
            <a:r>
              <a:rPr kumimoji="1" lang="zh-CN" altLang="en-US" b="1" dirty="0">
                <a:latin typeface="Söhne"/>
              </a:rPr>
              <a:t>：</a:t>
            </a:r>
            <a:endParaRPr kumimoji="1" lang="en-GB" altLang="zh-CN" b="1" dirty="0">
              <a:latin typeface="Söhne"/>
            </a:endParaRPr>
          </a:p>
          <a:p>
            <a:pPr marL="800100" lvl="1" indent="-342900">
              <a:buAutoNum type="arabicPeriod"/>
            </a:pPr>
            <a:r>
              <a:rPr kumimoji="1" lang="zh-CN" altLang="en-US" b="1" dirty="0">
                <a:latin typeface="Söhne"/>
              </a:rPr>
              <a:t>：</a:t>
            </a:r>
            <a:r>
              <a:rPr kumimoji="1" lang="en-GB" altLang="zh-CN" b="1" dirty="0">
                <a:latin typeface="Söhne"/>
              </a:rPr>
              <a:t>highlight the horizontal</a:t>
            </a:r>
          </a:p>
          <a:p>
            <a:pPr marL="800100" lvl="1" indent="-342900">
              <a:buAutoNum type="arabicPeriod"/>
            </a:pPr>
            <a:r>
              <a:rPr kumimoji="1" lang="en-GB" altLang="zh-CN" b="1" dirty="0">
                <a:latin typeface="Söhne"/>
              </a:rPr>
              <a:t>emphasizes the difference in intensity of the center pixel</a:t>
            </a:r>
          </a:p>
          <a:p>
            <a:pPr lvl="1"/>
            <a:endParaRPr kumimoji="1" lang="en-GB" altLang="zh-CN" b="1" dirty="0">
              <a:latin typeface="Söhne"/>
            </a:endParaRPr>
          </a:p>
          <a:p>
            <a:pPr marL="342900" indent="-342900">
              <a:buAutoNum type="arabicPeriod"/>
            </a:pPr>
            <a:r>
              <a:rPr lang="en-GB" altLang="zh-CN" b="1" i="0" dirty="0">
                <a:effectLst/>
                <a:latin typeface="Söhne"/>
              </a:rPr>
              <a:t>Sharpen Filter</a:t>
            </a:r>
            <a:r>
              <a:rPr kumimoji="1" lang="zh-CN" altLang="en-US" b="1" dirty="0">
                <a:latin typeface="Söhne"/>
              </a:rPr>
              <a:t>：</a:t>
            </a:r>
            <a:r>
              <a:rPr kumimoji="1" lang="en-GB" altLang="zh-CN" b="1" dirty="0">
                <a:latin typeface="Söhne"/>
              </a:rPr>
              <a:t>Enhance edges and details in images</a:t>
            </a:r>
          </a:p>
          <a:p>
            <a:pPr marL="342900" indent="-342900">
              <a:buAutoNum type="arabicPeriod"/>
            </a:pPr>
            <a:endParaRPr kumimoji="1" lang="en-GB" altLang="zh-CN" b="1" dirty="0">
              <a:latin typeface="Söhne"/>
            </a:endParaRPr>
          </a:p>
          <a:p>
            <a:pPr marL="342900" indent="-342900">
              <a:buAutoNum type="arabicPeriod"/>
            </a:pPr>
            <a:r>
              <a:rPr lang="en-GB" altLang="zh-CN" b="1" i="0" dirty="0">
                <a:effectLst/>
                <a:latin typeface="Söhne"/>
              </a:rPr>
              <a:t>Box Blur Filter (normalized)</a:t>
            </a:r>
            <a:r>
              <a:rPr lang="en-GB" altLang="zh-CN" b="0" i="0" dirty="0">
                <a:solidFill>
                  <a:srgbClr val="374151"/>
                </a:solidFill>
                <a:effectLst/>
                <a:latin typeface="Söhne"/>
              </a:rPr>
              <a:t>:smooth the image.</a:t>
            </a:r>
            <a:endParaRPr lang="en-GB" altLang="zh-CN" b="0" dirty="0">
              <a:solidFill>
                <a:srgbClr val="374151"/>
              </a:solidFill>
              <a:latin typeface="Söhne"/>
            </a:endParaRPr>
          </a:p>
          <a:p>
            <a:pPr marL="342900" indent="-342900">
              <a:buAutoNum type="arabicPeriod"/>
            </a:pPr>
            <a:endParaRPr lang="en-GB" altLang="zh-CN" i="0" dirty="0">
              <a:solidFill>
                <a:srgbClr val="374151"/>
              </a:solidFill>
              <a:effectLst/>
              <a:latin typeface="Söhne"/>
            </a:endParaRPr>
          </a:p>
          <a:p>
            <a:pPr marL="342900" indent="-342900">
              <a:buAutoNum type="arabicPeriod"/>
            </a:pPr>
            <a:r>
              <a:rPr lang="en-GB" altLang="zh-CN" b="1" i="0" dirty="0">
                <a:effectLst/>
                <a:latin typeface="Söhne"/>
              </a:rPr>
              <a:t>Gaussian Blur Filter (approximation)</a:t>
            </a:r>
            <a:r>
              <a:rPr lang="en-GB" altLang="zh-CN" b="0" i="0" dirty="0">
                <a:solidFill>
                  <a:srgbClr val="374151"/>
                </a:solidFill>
                <a:effectLst/>
                <a:latin typeface="Söhne"/>
              </a:rPr>
              <a:t>:Use weight is a smoothing method for approximations of Gaussian functions</a:t>
            </a:r>
            <a:r>
              <a:rPr lang="en-GB" altLang="zh-CN" i="0" dirty="0">
                <a:solidFill>
                  <a:srgbClr val="374151"/>
                </a:solidFill>
                <a:effectLst/>
                <a:latin typeface="Söhne"/>
              </a:rPr>
              <a:t>		</a:t>
            </a:r>
            <a:endParaRPr kumimoji="1" lang="en-GB" altLang="zh-CN" dirty="0">
              <a:latin typeface="Söhne"/>
            </a:endParaRPr>
          </a:p>
          <a:p>
            <a:pPr marL="800100" lvl="1" indent="-342900">
              <a:buAutoNum type="arabicPeriod"/>
            </a:pPr>
            <a:endParaRPr kumimoji="1" lang="en-GB" altLang="zh-CN" b="1" dirty="0">
              <a:latin typeface="Söhn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3" name="Group 4"/>
          <p:cNvGrpSpPr>
            <a:grpSpLocks noChangeAspect="1"/>
          </p:cNvGrpSpPr>
          <p:nvPr/>
        </p:nvGrpSpPr>
        <p:grpSpPr bwMode="auto">
          <a:xfrm>
            <a:off x="1837526" y="740418"/>
            <a:ext cx="7896718" cy="5698898"/>
            <a:chOff x="1033" y="45"/>
            <a:chExt cx="5526" cy="3988"/>
          </a:xfrm>
        </p:grpSpPr>
        <p:sp>
          <p:nvSpPr>
            <p:cNvPr id="4" name="AutoShape 3"/>
            <p:cNvSpPr>
              <a:spLocks noChangeAspect="1" noChangeArrowheads="1" noTextEdit="1"/>
            </p:cNvSpPr>
            <p:nvPr/>
          </p:nvSpPr>
          <p:spPr bwMode="auto">
            <a:xfrm>
              <a:off x="1033" y="45"/>
              <a:ext cx="5526" cy="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 y="45"/>
              <a:ext cx="5530" cy="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2053361" y="694837"/>
            <a:ext cx="7550068" cy="5758305"/>
            <a:chOff x="1138" y="35"/>
            <a:chExt cx="5204" cy="3969"/>
          </a:xfrm>
        </p:grpSpPr>
        <p:sp>
          <p:nvSpPr>
            <p:cNvPr id="6" name="AutoShape 3"/>
            <p:cNvSpPr>
              <a:spLocks noChangeAspect="1" noChangeArrowheads="1" noTextEdit="1"/>
            </p:cNvSpPr>
            <p:nvPr/>
          </p:nvSpPr>
          <p:spPr bwMode="auto">
            <a:xfrm>
              <a:off x="1138" y="35"/>
              <a:ext cx="5204" cy="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 y="35"/>
              <a:ext cx="5208" cy="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1670670" y="800986"/>
            <a:ext cx="8506468" cy="5652157"/>
            <a:chOff x="797" y="30"/>
            <a:chExt cx="6026" cy="4004"/>
          </a:xfrm>
        </p:grpSpPr>
        <p:sp>
          <p:nvSpPr>
            <p:cNvPr id="6" name="AutoShape 3"/>
            <p:cNvSpPr>
              <a:spLocks noChangeAspect="1" noChangeArrowheads="1" noTextEdit="1"/>
            </p:cNvSpPr>
            <p:nvPr/>
          </p:nvSpPr>
          <p:spPr bwMode="auto">
            <a:xfrm>
              <a:off x="797" y="30"/>
              <a:ext cx="6026" cy="4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 y="30"/>
              <a:ext cx="6030" cy="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Isosceles Triangle 5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2"/>
          <a:stretch>
            <a:fillRect/>
          </a:stretch>
        </p:blipFill>
        <p:spPr>
          <a:xfrm>
            <a:off x="2330940" y="643467"/>
            <a:ext cx="7530120" cy="5571065"/>
          </a:xfrm>
          <a:prstGeom prst="rect">
            <a:avLst/>
          </a:prstGeom>
          <a:ln>
            <a:noFill/>
          </a:ln>
        </p:spPr>
      </p:pic>
      <p:sp>
        <p:nvSpPr>
          <p:cNvPr id="58" name="Isosceles Triangle 5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p:cNvPicPr>
            <a:picLocks noChangeAspect="1"/>
          </p:cNvPicPr>
          <p:nvPr/>
        </p:nvPicPr>
        <p:blipFill>
          <a:blip r:embed="rId2"/>
          <a:stretch>
            <a:fillRect/>
          </a:stretch>
        </p:blipFill>
        <p:spPr>
          <a:xfrm rot="21600000">
            <a:off x="2102404" y="643467"/>
            <a:ext cx="7987191" cy="5571065"/>
          </a:xfrm>
          <a:prstGeom prst="rect">
            <a:avLst/>
          </a:prstGeom>
          <a:ln>
            <a:noFill/>
          </a:ln>
        </p:spPr>
      </p:pic>
      <p:sp>
        <p:nvSpPr>
          <p:cNvPr id="29" name="Isosceles Triangle 28"/>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2"/>
          <p:cNvSpPr/>
          <p:nvPr/>
        </p:nvSpPr>
        <p:spPr>
          <a:xfrm>
            <a:off x="925169" y="6495998"/>
            <a:ext cx="697865" cy="170179"/>
          </a:xfrm>
          <a:prstGeom prst="rect">
            <a:avLst/>
          </a:prstGeom>
        </p:spPr>
        <p:txBody>
          <a:bodyPr vert="horz" wrap="square" lIns="0" tIns="0" rIns="0" bIns="0"/>
          <a:lstStyle/>
          <a:p>
            <a:pPr algn="l" rtl="0" eaLnBrk="0">
              <a:lnSpc>
                <a:spcPct val="83000"/>
              </a:lnSpc>
            </a:pPr>
            <a:endParaRPr lang="en-US" alt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2048090" y="998876"/>
            <a:ext cx="8020050" cy="5220338"/>
            <a:chOff x="708" y="26"/>
            <a:chExt cx="6093" cy="3966"/>
          </a:xfrm>
        </p:grpSpPr>
        <p:sp>
          <p:nvSpPr>
            <p:cNvPr id="3" name="AutoShape 3"/>
            <p:cNvSpPr>
              <a:spLocks noChangeAspect="1" noChangeArrowheads="1" noTextEdit="1"/>
            </p:cNvSpPr>
            <p:nvPr/>
          </p:nvSpPr>
          <p:spPr bwMode="auto">
            <a:xfrm>
              <a:off x="708" y="26"/>
              <a:ext cx="6093" cy="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 y="26"/>
              <a:ext cx="6097" cy="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5" name="Group 4"/>
          <p:cNvGrpSpPr>
            <a:grpSpLocks noChangeAspect="1"/>
          </p:cNvGrpSpPr>
          <p:nvPr/>
        </p:nvGrpSpPr>
        <p:grpSpPr bwMode="auto">
          <a:xfrm>
            <a:off x="1670670" y="1538817"/>
            <a:ext cx="7881320" cy="3324932"/>
            <a:chOff x="432" y="190"/>
            <a:chExt cx="6720" cy="2835"/>
          </a:xfrm>
        </p:grpSpPr>
        <p:sp>
          <p:nvSpPr>
            <p:cNvPr id="6" name="AutoShape 3"/>
            <p:cNvSpPr>
              <a:spLocks noChangeAspect="1" noChangeArrowheads="1" noTextEdit="1"/>
            </p:cNvSpPr>
            <p:nvPr/>
          </p:nvSpPr>
          <p:spPr bwMode="auto">
            <a:xfrm>
              <a:off x="432" y="190"/>
              <a:ext cx="6720"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90"/>
              <a:ext cx="6724" cy="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2" name="Group 4"/>
          <p:cNvGrpSpPr>
            <a:grpSpLocks noChangeAspect="1"/>
          </p:cNvGrpSpPr>
          <p:nvPr/>
        </p:nvGrpSpPr>
        <p:grpSpPr bwMode="auto">
          <a:xfrm>
            <a:off x="1815390" y="934270"/>
            <a:ext cx="8561220" cy="4989459"/>
            <a:chOff x="547" y="85"/>
            <a:chExt cx="6534" cy="3808"/>
          </a:xfrm>
        </p:grpSpPr>
        <p:sp>
          <p:nvSpPr>
            <p:cNvPr id="3" name="AutoShape 3"/>
            <p:cNvSpPr>
              <a:spLocks noChangeAspect="1" noChangeArrowheads="1" noTextEdit="1"/>
            </p:cNvSpPr>
            <p:nvPr/>
          </p:nvSpPr>
          <p:spPr bwMode="auto">
            <a:xfrm>
              <a:off x="547" y="85"/>
              <a:ext cx="6534" cy="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 y="85"/>
              <a:ext cx="6538" cy="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384300" y="2884805"/>
            <a:ext cx="9743440" cy="1445260"/>
          </a:xfrm>
          <a:prstGeom prst="rect">
            <a:avLst/>
          </a:prstGeom>
          <a:noFill/>
        </p:spPr>
        <p:txBody>
          <a:bodyPr wrap="square">
            <a:spAutoFit/>
          </a:bodyPr>
          <a:lstStyle/>
          <a:p>
            <a:pPr algn="ctr"/>
            <a:r>
              <a:rPr kumimoji="0" lang="en-US" altLang="zh-CN" sz="4400" b="1" i="0" u="none" strike="noStrike" kern="1200" cap="none" spc="0" normalizeH="0" baseline="0" noProof="0" dirty="0">
                <a:ln>
                  <a:noFill/>
                </a:ln>
                <a:solidFill>
                  <a:srgbClr val="C00000"/>
                </a:solidFill>
                <a:effectLst/>
                <a:uLnTx/>
                <a:uFillTx/>
                <a:latin typeface="+mj-lt"/>
                <a:ea typeface="+mj-ea"/>
                <a:cs typeface="+mj-cs"/>
              </a:rPr>
              <a:t>Machine Learning and </a:t>
            </a:r>
          </a:p>
          <a:p>
            <a:pPr algn="ctr"/>
            <a:r>
              <a:rPr kumimoji="0" lang="en-US" altLang="zh-CN" sz="4400" b="1" i="0" u="none" strike="noStrike" kern="1200" cap="none" spc="0" normalizeH="0" baseline="0" noProof="0" dirty="0">
                <a:ln>
                  <a:noFill/>
                </a:ln>
                <a:solidFill>
                  <a:srgbClr val="C00000"/>
                </a:solidFill>
                <a:effectLst/>
                <a:uLnTx/>
                <a:uFillTx/>
                <a:latin typeface="+mj-lt"/>
                <a:ea typeface="+mj-ea"/>
                <a:cs typeface="+mj-cs"/>
              </a:rPr>
              <a:t>Volume-Price CTA</a:t>
            </a:r>
          </a:p>
        </p:txBody>
      </p:sp>
      <p:sp>
        <p:nvSpPr>
          <p:cNvPr id="2" name="文本框 1"/>
          <p:cNvSpPr txBox="1"/>
          <p:nvPr/>
        </p:nvSpPr>
        <p:spPr>
          <a:xfrm>
            <a:off x="1488440" y="5837555"/>
            <a:ext cx="8971280" cy="368300"/>
          </a:xfrm>
          <a:prstGeom prst="rect">
            <a:avLst/>
          </a:prstGeom>
          <a:noFill/>
        </p:spPr>
        <p:txBody>
          <a:bodyPr wrap="square" rtlCol="0">
            <a:spAutoFit/>
          </a:bodyPr>
          <a:lstStyle/>
          <a:p>
            <a:r>
              <a:rPr lang="en-US" altLang="zh-CN"/>
              <a:t>CTA: Commodity Trading Advisor(</a:t>
            </a:r>
            <a:r>
              <a:rPr lang="zh-CN" altLang="en-US"/>
              <a:t>商品交易顾问</a:t>
            </a:r>
            <a:r>
              <a:rPr lang="en-US" altLang="zh-CN"/>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510540" y="420370"/>
            <a:ext cx="5608320" cy="368300"/>
          </a:xfrm>
          <a:prstGeom prst="rect">
            <a:avLst/>
          </a:prstGeom>
          <a:noFill/>
        </p:spPr>
        <p:txBody>
          <a:bodyPr wrap="square" rtlCol="0">
            <a:spAutoFit/>
          </a:bodyPr>
          <a:lstStyle/>
          <a:p>
            <a:r>
              <a:rPr lang="en-US" altLang="zh-CN"/>
              <a:t>Model Approach</a:t>
            </a:r>
          </a:p>
        </p:txBody>
      </p:sp>
      <p:sp>
        <p:nvSpPr>
          <p:cNvPr id="3" name="文本框 2"/>
          <p:cNvSpPr txBox="1"/>
          <p:nvPr/>
        </p:nvSpPr>
        <p:spPr>
          <a:xfrm>
            <a:off x="654050" y="1266825"/>
            <a:ext cx="5081905" cy="3415030"/>
          </a:xfrm>
          <a:prstGeom prst="rect">
            <a:avLst/>
          </a:prstGeom>
          <a:noFill/>
        </p:spPr>
        <p:txBody>
          <a:bodyPr wrap="square" rtlCol="0">
            <a:spAutoFit/>
          </a:bodyPr>
          <a:lstStyle/>
          <a:p>
            <a:r>
              <a:rPr lang="zh-CN" altLang="en-US"/>
              <a:t>Based on the daily volume and price data of futures, this approach involves generating features that describe the market. Then, an appropriate machine learning model is selected and its hyperparameters are adjusted. The model is trained using the generated features as independent variables and the next day's return rate as the dependent variable. The trained model, along with today's data, is used to predict the return rate for the next day. Based on this prediction, specific opening and closing positions are executed.</a:t>
            </a:r>
          </a:p>
        </p:txBody>
      </p:sp>
      <p:pic>
        <p:nvPicPr>
          <p:cNvPr id="5" name="图片 4"/>
          <p:cNvPicPr>
            <a:picLocks noChangeAspect="1"/>
          </p:cNvPicPr>
          <p:nvPr>
            <p:custDataLst>
              <p:tags r:id="rId1"/>
            </p:custDataLst>
          </p:nvPr>
        </p:nvPicPr>
        <p:blipFill>
          <a:blip r:embed="rId3"/>
          <a:stretch>
            <a:fillRect/>
          </a:stretch>
        </p:blipFill>
        <p:spPr>
          <a:xfrm>
            <a:off x="6501130" y="865505"/>
            <a:ext cx="4512310" cy="48361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510540" y="420370"/>
            <a:ext cx="5608320" cy="368300"/>
          </a:xfrm>
          <a:prstGeom prst="rect">
            <a:avLst/>
          </a:prstGeom>
          <a:noFill/>
        </p:spPr>
        <p:txBody>
          <a:bodyPr wrap="square" rtlCol="0">
            <a:spAutoFit/>
          </a:bodyPr>
          <a:lstStyle/>
          <a:p>
            <a:r>
              <a:rPr lang="en-US" altLang="zh-CN"/>
              <a:t>Decision Tree</a:t>
            </a:r>
          </a:p>
        </p:txBody>
      </p:sp>
      <p:sp>
        <p:nvSpPr>
          <p:cNvPr id="6" name="文本框 5"/>
          <p:cNvSpPr txBox="1"/>
          <p:nvPr/>
        </p:nvSpPr>
        <p:spPr>
          <a:xfrm>
            <a:off x="654050" y="5257800"/>
            <a:ext cx="11652885" cy="1198880"/>
          </a:xfrm>
          <a:prstGeom prst="rect">
            <a:avLst/>
          </a:prstGeom>
          <a:noFill/>
        </p:spPr>
        <p:txBody>
          <a:bodyPr wrap="square" rtlCol="0">
            <a:spAutoFit/>
          </a:bodyPr>
          <a:lstStyle/>
          <a:p>
            <a:r>
              <a:rPr lang="zh-CN" altLang="en-US"/>
              <a:t>Number of Trades: 13312</a:t>
            </a:r>
            <a:r>
              <a:rPr lang="en-US" altLang="zh-CN"/>
              <a:t>    </a:t>
            </a:r>
            <a:r>
              <a:rPr lang="zh-CN" altLang="en-US"/>
              <a:t>Win Rate: 50.55%</a:t>
            </a:r>
            <a:r>
              <a:rPr lang="en-US" altLang="zh-CN"/>
              <a:t>    </a:t>
            </a:r>
            <a:r>
              <a:rPr lang="zh-CN" altLang="en-US"/>
              <a:t>Daily Win Rate: 51.80%</a:t>
            </a:r>
          </a:p>
          <a:p>
            <a:r>
              <a:rPr lang="zh-CN" altLang="en-US"/>
              <a:t>Profit/Loss Ratio: 0.996</a:t>
            </a:r>
            <a:r>
              <a:rPr lang="en-US" altLang="zh-CN"/>
              <a:t>    </a:t>
            </a:r>
            <a:r>
              <a:rPr lang="zh-CN" altLang="en-US"/>
              <a:t>Daily Profit/Loss Ratio: 1.104</a:t>
            </a:r>
            <a:r>
              <a:rPr lang="en-US" altLang="zh-CN"/>
              <a:t>    </a:t>
            </a:r>
            <a:r>
              <a:rPr lang="zh-CN" altLang="en-US"/>
              <a:t>Average Profit/Loss per Trade: 302.473</a:t>
            </a:r>
          </a:p>
          <a:p>
            <a:r>
              <a:rPr lang="zh-CN" altLang="en-US"/>
              <a:t>Maximum Drawdown: 0.252</a:t>
            </a:r>
            <a:r>
              <a:rPr lang="en-US" altLang="zh-CN"/>
              <a:t>    </a:t>
            </a:r>
            <a:r>
              <a:rPr lang="zh-CN" altLang="en-US"/>
              <a:t>Total Return Rate: 100.66%</a:t>
            </a:r>
            <a:r>
              <a:rPr lang="en-US" altLang="zh-CN"/>
              <a:t>    </a:t>
            </a:r>
            <a:r>
              <a:rPr lang="zh-CN" altLang="en-US"/>
              <a:t>Annualized Return Rate: 38.68%</a:t>
            </a:r>
          </a:p>
          <a:p>
            <a:r>
              <a:rPr lang="zh-CN" altLang="en-US"/>
              <a:t>Sharpe Ratio: 1.185</a:t>
            </a:r>
            <a:r>
              <a:rPr lang="en-US" altLang="zh-CN"/>
              <a:t>    </a:t>
            </a:r>
            <a:r>
              <a:rPr lang="zh-CN" altLang="en-US"/>
              <a:t>Calmar Ratio: 1.536</a:t>
            </a:r>
            <a:r>
              <a:rPr lang="en-US" altLang="zh-CN"/>
              <a:t>    </a:t>
            </a:r>
            <a:r>
              <a:rPr lang="zh-CN" altLang="en-US"/>
              <a:t>Profit/Loss per Hundred Trades: 0.0091781564303699</a:t>
            </a:r>
          </a:p>
        </p:txBody>
      </p:sp>
      <p:pic>
        <p:nvPicPr>
          <p:cNvPr id="7" name="图片 6" descr="决策树"/>
          <p:cNvPicPr>
            <a:picLocks noChangeAspect="1"/>
          </p:cNvPicPr>
          <p:nvPr/>
        </p:nvPicPr>
        <p:blipFill>
          <a:blip r:embed="rId2"/>
          <a:stretch>
            <a:fillRect/>
          </a:stretch>
        </p:blipFill>
        <p:spPr>
          <a:xfrm>
            <a:off x="2301875" y="260350"/>
            <a:ext cx="8270240" cy="49618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510540" y="420370"/>
            <a:ext cx="5608320" cy="368300"/>
          </a:xfrm>
          <a:prstGeom prst="rect">
            <a:avLst/>
          </a:prstGeom>
          <a:noFill/>
        </p:spPr>
        <p:txBody>
          <a:bodyPr wrap="square" rtlCol="0">
            <a:spAutoFit/>
          </a:bodyPr>
          <a:lstStyle/>
          <a:p>
            <a:r>
              <a:rPr lang="en-US" altLang="zh-CN"/>
              <a:t>Random Forest</a:t>
            </a:r>
          </a:p>
        </p:txBody>
      </p:sp>
      <p:pic>
        <p:nvPicPr>
          <p:cNvPr id="3" name="图片 2" descr="随机森林"/>
          <p:cNvPicPr>
            <a:picLocks noChangeAspect="1"/>
          </p:cNvPicPr>
          <p:nvPr/>
        </p:nvPicPr>
        <p:blipFill>
          <a:blip r:embed="rId2"/>
          <a:stretch>
            <a:fillRect/>
          </a:stretch>
        </p:blipFill>
        <p:spPr>
          <a:xfrm>
            <a:off x="510540" y="1126490"/>
            <a:ext cx="7408545" cy="4445635"/>
          </a:xfrm>
          <a:prstGeom prst="rect">
            <a:avLst/>
          </a:prstGeom>
        </p:spPr>
      </p:pic>
      <p:sp>
        <p:nvSpPr>
          <p:cNvPr id="5" name="文本框 4"/>
          <p:cNvSpPr txBox="1"/>
          <p:nvPr/>
        </p:nvSpPr>
        <p:spPr>
          <a:xfrm>
            <a:off x="8343265" y="1055370"/>
            <a:ext cx="3390265" cy="5354320"/>
          </a:xfrm>
          <a:prstGeom prst="rect">
            <a:avLst/>
          </a:prstGeom>
          <a:noFill/>
        </p:spPr>
        <p:txBody>
          <a:bodyPr wrap="square" rtlCol="0">
            <a:spAutoFit/>
          </a:bodyPr>
          <a:lstStyle/>
          <a:p>
            <a:r>
              <a:rPr lang="zh-CN" altLang="en-US"/>
              <a:t>Number of Trades: 6631</a:t>
            </a:r>
          </a:p>
          <a:p>
            <a:r>
              <a:rPr lang="zh-CN" altLang="en-US"/>
              <a:t>Win Rate: 52.54%</a:t>
            </a:r>
          </a:p>
          <a:p>
            <a:r>
              <a:rPr lang="zh-CN" altLang="en-US"/>
              <a:t>Daily Win Rate: 57.21%</a:t>
            </a:r>
          </a:p>
          <a:p>
            <a:r>
              <a:rPr lang="zh-CN" altLang="en-US"/>
              <a:t>Profit/Loss Ratio: 1.009</a:t>
            </a:r>
          </a:p>
          <a:p>
            <a:r>
              <a:rPr lang="zh-CN" altLang="en-US"/>
              <a:t>Daily Profit/Loss Ratio: 1.074</a:t>
            </a:r>
          </a:p>
          <a:p>
            <a:r>
              <a:rPr lang="zh-CN" altLang="en-US"/>
              <a:t>Average Profit/Loss per Trade: 1175.079</a:t>
            </a:r>
          </a:p>
          <a:p>
            <a:r>
              <a:rPr lang="zh-CN" altLang="en-US"/>
              <a:t>Maximum Drawdown: 0.170</a:t>
            </a:r>
          </a:p>
          <a:p>
            <a:r>
              <a:rPr lang="zh-CN" altLang="en-US"/>
              <a:t>Total Return Rate: 194.80%</a:t>
            </a:r>
          </a:p>
          <a:p>
            <a:r>
              <a:rPr lang="zh-CN" altLang="en-US"/>
              <a:t>Annualized Return Rate: 66.23%</a:t>
            </a:r>
          </a:p>
          <a:p>
            <a:r>
              <a:rPr lang="zh-CN" altLang="en-US"/>
              <a:t>Sharpe Ratio: 2.605</a:t>
            </a:r>
          </a:p>
          <a:p>
            <a:r>
              <a:rPr lang="zh-CN" altLang="en-US"/>
              <a:t>Calmar Ratio: 3.903</a:t>
            </a:r>
          </a:p>
          <a:p>
            <a:r>
              <a:rPr lang="zh-CN" altLang="en-US"/>
              <a:t>Profit/Loss per Hundred Trades: 0.05567146822682534</a:t>
            </a:r>
          </a:p>
          <a:p>
            <a:endParaRPr lang="zh-CN" altLang="en-US"/>
          </a:p>
          <a:p>
            <a:endParaRPr lang="zh-CN" altLang="en-US"/>
          </a:p>
          <a:p>
            <a:endParaRPr lang="zh-CN" altLang="en-US"/>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74930" y="2837180"/>
            <a:ext cx="11920220" cy="768350"/>
          </a:xfrm>
          <a:prstGeom prst="rect">
            <a:avLst/>
          </a:prstGeom>
          <a:noFill/>
        </p:spPr>
        <p:txBody>
          <a:bodyPr wrap="square">
            <a:spAutoFit/>
          </a:bodyPr>
          <a:lstStyle/>
          <a:p>
            <a:r>
              <a:rPr kumimoji="0" lang="en-US" altLang="zh-CN" sz="4400" b="1" i="0" u="none" strike="noStrike" kern="1200" cap="none" spc="0" normalizeH="0" baseline="0" noProof="0" dirty="0">
                <a:ln>
                  <a:noFill/>
                </a:ln>
                <a:solidFill>
                  <a:srgbClr val="C00000"/>
                </a:solidFill>
                <a:effectLst/>
                <a:uLnTx/>
                <a:uFillTx/>
                <a:latin typeface="+mj-lt"/>
                <a:ea typeface="+mj-ea"/>
                <a:cs typeface="+mj-cs"/>
              </a:rPr>
              <a:t>Deep Learning and Text Sentiment Analysis </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2" name="图片 1" descr="Figure_1"/>
          <p:cNvPicPr>
            <a:picLocks noChangeAspect="1"/>
          </p:cNvPicPr>
          <p:nvPr/>
        </p:nvPicPr>
        <p:blipFill>
          <a:blip r:embed="rId2"/>
          <a:stretch>
            <a:fillRect/>
          </a:stretch>
        </p:blipFill>
        <p:spPr>
          <a:xfrm>
            <a:off x="270510" y="1234440"/>
            <a:ext cx="5852160" cy="4389120"/>
          </a:xfrm>
          <a:prstGeom prst="rect">
            <a:avLst/>
          </a:prstGeom>
        </p:spPr>
      </p:pic>
      <p:sp>
        <p:nvSpPr>
          <p:cNvPr id="3" name="文本框 2"/>
          <p:cNvSpPr txBox="1"/>
          <p:nvPr/>
        </p:nvSpPr>
        <p:spPr>
          <a:xfrm>
            <a:off x="6112510" y="1245870"/>
            <a:ext cx="4442460" cy="3692525"/>
          </a:xfrm>
          <a:prstGeom prst="rect">
            <a:avLst/>
          </a:prstGeom>
          <a:noFill/>
        </p:spPr>
        <p:txBody>
          <a:bodyPr wrap="square" rtlCol="0">
            <a:spAutoFit/>
          </a:bodyPr>
          <a:lstStyle/>
          <a:p>
            <a:r>
              <a:rPr lang="zh-CN" altLang="en-US"/>
              <a:t>Utilize neural networks for natural language processing to train a model that has the following capabilities: 1. Use scripts to scrape the latest news from major mainstream news websites. 2. Use Classifier 1 to determine which futures commodity the news is related to (or if it's unrelated). 3. Use Classifier 2 to determine whether the news will have a positive, negative, or neutral impact on the price of that futures commodity. 4. Based on the analysis, implement targeted long or short positions.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pic>
        <p:nvPicPr>
          <p:cNvPr id="4" name="图片 3"/>
          <p:cNvPicPr>
            <a:picLocks noChangeAspect="1"/>
          </p:cNvPicPr>
          <p:nvPr/>
        </p:nvPicPr>
        <p:blipFill>
          <a:blip r:embed="rId2"/>
          <a:stretch>
            <a:fillRect/>
          </a:stretch>
        </p:blipFill>
        <p:spPr>
          <a:xfrm>
            <a:off x="924560" y="183515"/>
            <a:ext cx="4237990" cy="4170045"/>
          </a:xfrm>
          <a:prstGeom prst="rect">
            <a:avLst/>
          </a:prstGeom>
        </p:spPr>
      </p:pic>
      <p:pic>
        <p:nvPicPr>
          <p:cNvPr id="5" name="图片 4"/>
          <p:cNvPicPr>
            <a:picLocks noChangeAspect="1"/>
          </p:cNvPicPr>
          <p:nvPr/>
        </p:nvPicPr>
        <p:blipFill>
          <a:blip r:embed="rId3"/>
          <a:stretch>
            <a:fillRect/>
          </a:stretch>
        </p:blipFill>
        <p:spPr>
          <a:xfrm>
            <a:off x="6428740" y="375285"/>
            <a:ext cx="5324475" cy="4124325"/>
          </a:xfrm>
          <a:prstGeom prst="rect">
            <a:avLst/>
          </a:prstGeom>
        </p:spPr>
      </p:pic>
      <p:sp>
        <p:nvSpPr>
          <p:cNvPr id="2" name="文本框 1"/>
          <p:cNvSpPr txBox="1"/>
          <p:nvPr/>
        </p:nvSpPr>
        <p:spPr>
          <a:xfrm>
            <a:off x="177165" y="4964430"/>
            <a:ext cx="11686540" cy="1753235"/>
          </a:xfrm>
          <a:prstGeom prst="rect">
            <a:avLst/>
          </a:prstGeom>
          <a:noFill/>
        </p:spPr>
        <p:txBody>
          <a:bodyPr wrap="square" rtlCol="0">
            <a:spAutoFit/>
          </a:bodyPr>
          <a:lstStyle/>
          <a:p>
            <a:r>
              <a:rPr lang="zh-CN" altLang="en-US"/>
              <a:t>On the morning of November 16, 2023, an accident occurred in a coal mine in Shanxi (due to the accident, production might decrease, leading to a price increase based on supply and demand dynamics). Reports about the incident started to emerge around noon. However, such reports often get buried under a plethora of news, and only a few traders manage to capture this information. At the opening of the market at 1:30 PM that day, the futures of coking coal indeed saw a significant price surge. Traders using artificial intelligence technology to monitor market information in real-time thus took the initiative and reaped substantial profits.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2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2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p:cNvPicPr>
            <a:picLocks noChangeAspect="1"/>
          </p:cNvPicPr>
          <p:nvPr/>
        </p:nvPicPr>
        <p:blipFill>
          <a:blip r:embed="rId2"/>
          <a:stretch>
            <a:fillRect/>
          </a:stretch>
        </p:blipFill>
        <p:spPr>
          <a:xfrm rot="21600000">
            <a:off x="2454781" y="643467"/>
            <a:ext cx="7282438" cy="5571065"/>
          </a:xfrm>
          <a:prstGeom prst="rect">
            <a:avLst/>
          </a:prstGeom>
          <a:ln>
            <a:noFill/>
          </a:ln>
        </p:spPr>
      </p:pic>
      <p:sp>
        <p:nvSpPr>
          <p:cNvPr id="33" name="Isosceles Triangle 3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6"/>
          <p:cNvSpPr/>
          <p:nvPr/>
        </p:nvSpPr>
        <p:spPr>
          <a:xfrm>
            <a:off x="925169" y="6495998"/>
            <a:ext cx="697865" cy="170179"/>
          </a:xfrm>
          <a:prstGeom prst="rect">
            <a:avLst/>
          </a:prstGeom>
        </p:spPr>
        <p:txBody>
          <a:bodyPr vert="horz" wrap="square" lIns="0" tIns="0" rIns="0" bIns="0"/>
          <a:lstStyle/>
          <a:p>
            <a:pPr algn="l" rtl="0" eaLnBrk="0">
              <a:lnSpc>
                <a:spcPct val="83000"/>
              </a:lnSpc>
            </a:pPr>
            <a:endParaRPr lang="en-US"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13" name="标题 21"/>
          <p:cNvSpPr txBox="1"/>
          <p:nvPr/>
        </p:nvSpPr>
        <p:spPr>
          <a:xfrm>
            <a:off x="1621155" y="3102610"/>
            <a:ext cx="8383270" cy="163195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solidFill>
                  <a:srgbClr val="C00000"/>
                </a:solidFill>
                <a:latin typeface="微软雅黑 Black" panose="00000A00000000000000" pitchFamily="2" charset="-122"/>
                <a:ea typeface="微软雅黑 Black" panose="00000A00000000000000" pitchFamily="2" charset="-122"/>
              </a:rPr>
              <a:t>Computer Vision | CV</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https://easyai.tech/wp-content/uploads/2022/08/846a6-2020-03-05-increase.png.webp</a:t>
            </a: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13" name="标题 21"/>
          <p:cNvSpPr txBox="1"/>
          <p:nvPr/>
        </p:nvSpPr>
        <p:spPr>
          <a:xfrm>
            <a:off x="532765" y="430530"/>
            <a:ext cx="8383270" cy="163195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solidFill>
                  <a:schemeClr val="tx1"/>
                </a:solidFill>
                <a:latin typeface="微软雅黑 Black" panose="00000A00000000000000" pitchFamily="2" charset="-122"/>
                <a:ea typeface="微软雅黑 Black" panose="00000A00000000000000" pitchFamily="2" charset="-122"/>
              </a:rPr>
              <a:t>Computer Vision是人工智能领域的一个重要分支。</a:t>
            </a:r>
          </a:p>
          <a:p>
            <a:pPr algn="ctr"/>
            <a:endParaRPr lang="en-US" altLang="zh-CN" sz="2800" dirty="0">
              <a:solidFill>
                <a:schemeClr val="tx1"/>
              </a:solidFill>
              <a:latin typeface="微软雅黑 Black" panose="00000A00000000000000" pitchFamily="2" charset="-122"/>
              <a:ea typeface="微软雅黑 Black" panose="00000A00000000000000" pitchFamily="2" charset="-122"/>
            </a:endParaRPr>
          </a:p>
          <a:p>
            <a:pPr algn="ctr"/>
            <a:endParaRPr lang="zh-CN" altLang="en-US" sz="2800" dirty="0">
              <a:solidFill>
                <a:schemeClr val="tx1"/>
              </a:solidFill>
              <a:latin typeface="微软雅黑 Black" panose="00000A00000000000000" pitchFamily="2" charset="-122"/>
              <a:ea typeface="微软雅黑 Black" panose="00000A00000000000000" pitchFamily="2" charset="-122"/>
            </a:endParaRPr>
          </a:p>
        </p:txBody>
      </p:sp>
      <p:pic>
        <p:nvPicPr>
          <p:cNvPr id="2" name="图片 1" descr="3b7a795ff615ee2889899b8a2693ca6"/>
          <p:cNvPicPr>
            <a:picLocks noChangeAspect="1"/>
          </p:cNvPicPr>
          <p:nvPr/>
        </p:nvPicPr>
        <p:blipFill>
          <a:blip r:embed="rId2"/>
          <a:stretch>
            <a:fillRect/>
          </a:stretch>
        </p:blipFill>
        <p:spPr>
          <a:xfrm>
            <a:off x="430530" y="1894840"/>
            <a:ext cx="7741920" cy="4305300"/>
          </a:xfrm>
          <a:prstGeom prst="rect">
            <a:avLst/>
          </a:prstGeom>
        </p:spPr>
      </p:pic>
      <p:sp>
        <p:nvSpPr>
          <p:cNvPr id="3" name="文本框 2"/>
          <p:cNvSpPr txBox="1"/>
          <p:nvPr/>
        </p:nvSpPr>
        <p:spPr>
          <a:xfrm>
            <a:off x="8418830" y="2345055"/>
            <a:ext cx="3590925" cy="3858895"/>
          </a:xfrm>
          <a:prstGeom prst="rect">
            <a:avLst/>
          </a:prstGeom>
          <a:noFill/>
        </p:spPr>
        <p:txBody>
          <a:bodyPr wrap="square" rtlCol="0">
            <a:noAutofit/>
          </a:bodyPr>
          <a:lstStyle/>
          <a:p>
            <a:pPr indent="457200"/>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人的大脑皮层， 有大约70% 都是在处理视觉信息， 是人类获取信息最主要的渠道。</a:t>
            </a:r>
          </a:p>
          <a:p>
            <a:endPar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indent="457200"/>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在网络世界，照片和视频（图像的集合）也正在发生爆炸式的增长！计算机视觉在当今有着极其重要的地位。</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https://easyai.tech/wp-content/uploads/2022/08/846a6-2020-03-05-increase.png.webp</a:t>
            </a:r>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13" name="标题 21"/>
          <p:cNvSpPr txBox="1"/>
          <p:nvPr/>
        </p:nvSpPr>
        <p:spPr>
          <a:xfrm>
            <a:off x="532765" y="430530"/>
            <a:ext cx="4514215" cy="163195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dirty="0">
                <a:solidFill>
                  <a:schemeClr val="tx1">
                    <a:lumMod val="65000"/>
                    <a:lumOff val="35000"/>
                  </a:schemeClr>
                </a:solidFill>
                <a:latin typeface="微软雅黑 Black" panose="00000A00000000000000" pitchFamily="2" charset="-122"/>
                <a:ea typeface="微软雅黑 Black" panose="00000A00000000000000" pitchFamily="2" charset="-122"/>
              </a:rPr>
              <a:t>CV之前，计算机只能看到文件属性，看不懂图片内容</a:t>
            </a:r>
          </a:p>
        </p:txBody>
      </p:sp>
      <p:pic>
        <p:nvPicPr>
          <p:cNvPr id="3" name="图片 2"/>
          <p:cNvPicPr>
            <a:picLocks noChangeAspect="1"/>
          </p:cNvPicPr>
          <p:nvPr>
            <p:custDataLst>
              <p:tags r:id="rId1"/>
            </p:custDataLst>
          </p:nvPr>
        </p:nvPicPr>
        <p:blipFill>
          <a:blip r:embed="rId4"/>
          <a:stretch>
            <a:fillRect/>
          </a:stretch>
        </p:blipFill>
        <p:spPr>
          <a:xfrm>
            <a:off x="5403215" y="430530"/>
            <a:ext cx="3596640" cy="1303020"/>
          </a:xfrm>
          <a:prstGeom prst="rect">
            <a:avLst/>
          </a:prstGeom>
        </p:spPr>
      </p:pic>
      <p:sp>
        <p:nvSpPr>
          <p:cNvPr id="4" name="标题 21"/>
          <p:cNvSpPr txBox="1"/>
          <p:nvPr/>
        </p:nvSpPr>
        <p:spPr>
          <a:xfrm>
            <a:off x="532765" y="3342005"/>
            <a:ext cx="4514215" cy="163195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dirty="0">
                <a:solidFill>
                  <a:schemeClr val="tx1">
                    <a:lumMod val="65000"/>
                    <a:lumOff val="35000"/>
                  </a:schemeClr>
                </a:solidFill>
                <a:latin typeface="微软雅黑 Black" panose="00000A00000000000000" pitchFamily="2" charset="-122"/>
                <a:ea typeface="微软雅黑 Black" panose="00000A00000000000000" pitchFamily="2" charset="-122"/>
              </a:rPr>
              <a:t>CV</a:t>
            </a:r>
            <a:r>
              <a:rPr lang="zh-CN" altLang="en-US" sz="2000" dirty="0">
                <a:solidFill>
                  <a:schemeClr val="tx1">
                    <a:lumMod val="65000"/>
                    <a:lumOff val="35000"/>
                  </a:schemeClr>
                </a:solidFill>
                <a:latin typeface="微软雅黑 Black" panose="00000A00000000000000" pitchFamily="2" charset="-122"/>
                <a:ea typeface="微软雅黑 Black" panose="00000A00000000000000" pitchFamily="2" charset="-122"/>
              </a:rPr>
              <a:t>的出现使得计算机可以</a:t>
            </a:r>
            <a:r>
              <a:rPr lang="en-US" altLang="zh-CN" sz="2000" dirty="0">
                <a:solidFill>
                  <a:schemeClr val="tx1">
                    <a:lumMod val="65000"/>
                    <a:lumOff val="35000"/>
                  </a:schemeClr>
                </a:solidFill>
                <a:latin typeface="微软雅黑 Black" panose="00000A00000000000000" pitchFamily="2" charset="-122"/>
                <a:ea typeface="微软雅黑 Black" panose="00000A00000000000000" pitchFamily="2" charset="-122"/>
              </a:rPr>
              <a:t>“</a:t>
            </a:r>
            <a:r>
              <a:rPr lang="zh-CN" altLang="en-US" sz="2000" dirty="0">
                <a:solidFill>
                  <a:schemeClr val="tx1">
                    <a:lumMod val="65000"/>
                    <a:lumOff val="35000"/>
                  </a:schemeClr>
                </a:solidFill>
                <a:latin typeface="微软雅黑 Black" panose="00000A00000000000000" pitchFamily="2" charset="-122"/>
                <a:ea typeface="微软雅黑 Black" panose="00000A00000000000000" pitchFamily="2" charset="-122"/>
              </a:rPr>
              <a:t>看懂</a:t>
            </a:r>
            <a:r>
              <a:rPr lang="en-US" altLang="zh-CN" sz="2000" dirty="0">
                <a:solidFill>
                  <a:schemeClr val="tx1">
                    <a:lumMod val="65000"/>
                    <a:lumOff val="35000"/>
                  </a:schemeClr>
                </a:solidFill>
                <a:latin typeface="微软雅黑 Black" panose="00000A00000000000000" pitchFamily="2" charset="-122"/>
                <a:ea typeface="微软雅黑 Black" panose="00000A00000000000000" pitchFamily="2" charset="-122"/>
              </a:rPr>
              <a:t>”</a:t>
            </a:r>
            <a:r>
              <a:rPr lang="zh-CN" altLang="en-US" sz="2000" dirty="0">
                <a:solidFill>
                  <a:schemeClr val="tx1">
                    <a:lumMod val="65000"/>
                    <a:lumOff val="35000"/>
                  </a:schemeClr>
                </a:solidFill>
                <a:latin typeface="微软雅黑 Black" panose="00000A00000000000000" pitchFamily="2" charset="-122"/>
                <a:ea typeface="微软雅黑 Black" panose="00000A00000000000000" pitchFamily="2" charset="-122"/>
              </a:rPr>
              <a:t>图片内容</a:t>
            </a:r>
          </a:p>
        </p:txBody>
      </p:sp>
      <p:pic>
        <p:nvPicPr>
          <p:cNvPr id="6" name="图片 5"/>
          <p:cNvPicPr>
            <a:picLocks noChangeAspect="1"/>
          </p:cNvPicPr>
          <p:nvPr>
            <p:custDataLst>
              <p:tags r:id="rId2"/>
            </p:custDataLst>
          </p:nvPr>
        </p:nvPicPr>
        <p:blipFill>
          <a:blip r:embed="rId5"/>
          <a:stretch>
            <a:fillRect/>
          </a:stretch>
        </p:blipFill>
        <p:spPr>
          <a:xfrm>
            <a:off x="5100955" y="3429000"/>
            <a:ext cx="5821680" cy="16916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人类的视觉原理如下：从原始信号摄入开始（瞳孔摄入像素 Pixels），接着做初步处理（大脑皮层某些细胞发现边缘和方向），然后抽象（大脑判定，眼前的物体的形状，是圆形的），然后进一步抽象（大脑进一步判定该物体是只气球）。</a:t>
            </a:r>
          </a:p>
          <a:p>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13" name="标题 21"/>
          <p:cNvSpPr txBox="1"/>
          <p:nvPr/>
        </p:nvSpPr>
        <p:spPr>
          <a:xfrm>
            <a:off x="532765" y="430530"/>
            <a:ext cx="4514215" cy="163195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dirty="0">
                <a:solidFill>
                  <a:schemeClr val="tx1"/>
                </a:solidFill>
                <a:latin typeface="微软雅黑 Black" panose="00000A00000000000000" pitchFamily="2" charset="-122"/>
                <a:ea typeface="微软雅黑 Black" panose="00000A00000000000000" pitchFamily="2" charset="-122"/>
              </a:rPr>
              <a:t>计算机视觉的原理是什么？</a:t>
            </a:r>
          </a:p>
        </p:txBody>
      </p:sp>
      <p:sp>
        <p:nvSpPr>
          <p:cNvPr id="2" name="文本框 1"/>
          <p:cNvSpPr txBox="1"/>
          <p:nvPr/>
        </p:nvSpPr>
        <p:spPr>
          <a:xfrm>
            <a:off x="460375" y="1140460"/>
            <a:ext cx="5786120" cy="5354320"/>
          </a:xfrm>
          <a:prstGeom prst="rect">
            <a:avLst/>
          </a:prstGeom>
          <a:noFill/>
        </p:spPr>
        <p:txBody>
          <a:bodyPr wrap="square" rtlCol="0">
            <a:spAutoFit/>
          </a:bodyPr>
          <a:lstStyle/>
          <a:p>
            <a:pPr indent="457200"/>
            <a:r>
              <a:rPr lang="zh-CN" altLang="en-US" b="1">
                <a:solidFill>
                  <a:schemeClr val="tx1">
                    <a:lumMod val="65000"/>
                    <a:lumOff val="35000"/>
                  </a:schemeClr>
                </a:solidFill>
                <a:latin typeface="微软雅黑" panose="020B0503020204020204" charset="-122"/>
                <a:ea typeface="微软雅黑" panose="020B0503020204020204" charset="-122"/>
              </a:rPr>
              <a:t>目前主流的基于深度学习的机器视觉方法，其原理跟人类大脑工作的原理比较相似。</a:t>
            </a: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r>
              <a:rPr lang="zh-CN" altLang="en-US" b="1">
                <a:solidFill>
                  <a:schemeClr val="tx1">
                    <a:lumMod val="65000"/>
                    <a:lumOff val="35000"/>
                  </a:schemeClr>
                </a:solidFill>
                <a:latin typeface="微软雅黑" panose="020B0503020204020204" charset="-122"/>
                <a:ea typeface="微软雅黑" panose="020B0503020204020204" charset="-122"/>
              </a:rPr>
              <a:t>人类的视觉原理如下</a:t>
            </a:r>
            <a:r>
              <a:rPr lang="en-US" altLang="zh-CN" b="1">
                <a:solidFill>
                  <a:schemeClr val="tx1">
                    <a:lumMod val="65000"/>
                    <a:lumOff val="35000"/>
                  </a:schemeClr>
                </a:solidFill>
                <a:latin typeface="微软雅黑" panose="020B0503020204020204" charset="-122"/>
                <a:ea typeface="微软雅黑" panose="020B0503020204020204" charset="-122"/>
              </a:rPr>
              <a:t>:</a:t>
            </a:r>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r>
              <a:rPr lang="en-US" altLang="zh-CN" b="1">
                <a:solidFill>
                  <a:schemeClr val="tx1">
                    <a:lumMod val="65000"/>
                    <a:lumOff val="35000"/>
                  </a:schemeClr>
                </a:solidFill>
                <a:latin typeface="微软雅黑" panose="020B0503020204020204" charset="-122"/>
                <a:ea typeface="微软雅黑" panose="020B0503020204020204" charset="-122"/>
                <a:sym typeface="+mn-ea"/>
              </a:rPr>
              <a:t>-&gt; </a:t>
            </a:r>
            <a:r>
              <a:rPr lang="zh-CN" altLang="en-US" b="1">
                <a:solidFill>
                  <a:schemeClr val="tx1">
                    <a:lumMod val="65000"/>
                    <a:lumOff val="35000"/>
                  </a:schemeClr>
                </a:solidFill>
                <a:latin typeface="微软雅黑" panose="020B0503020204020204" charset="-122"/>
                <a:ea typeface="微软雅黑" panose="020B0503020204020204" charset="-122"/>
              </a:rPr>
              <a:t>从原始信号摄入开始（瞳孔摄入像素 Pixels）</a:t>
            </a: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做初步处理（大脑皮层某些细胞发现边缘和方向）</a:t>
            </a:r>
            <a:endParaRPr lang="en-US" altLang="zh-CN" b="1">
              <a:solidFill>
                <a:schemeClr val="tx1">
                  <a:lumMod val="65000"/>
                  <a:lumOff val="35000"/>
                </a:schemeClr>
              </a:solidFill>
              <a:latin typeface="微软雅黑" panose="020B0503020204020204" charset="-122"/>
              <a:ea typeface="微软雅黑" panose="020B0503020204020204" charset="-122"/>
            </a:endParaRP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抽象（大脑判定，眼前的物体的形状，是圆形的）</a:t>
            </a:r>
            <a:endParaRPr lang="en-US" altLang="zh-CN" b="1">
              <a:solidFill>
                <a:schemeClr val="tx1">
                  <a:lumMod val="65000"/>
                  <a:lumOff val="35000"/>
                </a:schemeClr>
              </a:solidFill>
              <a:latin typeface="微软雅黑" panose="020B0503020204020204" charset="-122"/>
              <a:ea typeface="微软雅黑" panose="020B0503020204020204" charset="-122"/>
            </a:endParaRP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进一步抽象（大脑进一步判定该物体是只气球）</a:t>
            </a: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a:p>
            <a:pPr indent="457200"/>
            <a:r>
              <a:rPr lang="zh-CN" altLang="en-US" b="1">
                <a:solidFill>
                  <a:schemeClr val="tx1">
                    <a:lumMod val="65000"/>
                    <a:lumOff val="35000"/>
                  </a:schemeClr>
                </a:solidFill>
                <a:latin typeface="微软雅黑" panose="020B0503020204020204" charset="-122"/>
                <a:ea typeface="微软雅黑" panose="020B0503020204020204" charset="-122"/>
              </a:rPr>
              <a:t>机器的方法也是类似：</a:t>
            </a: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构造多层的神经网络</a:t>
            </a: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较低层的识别初级的图像特征</a:t>
            </a: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若干底层特征组成更上一层特征</a:t>
            </a:r>
          </a:p>
          <a:p>
            <a:pPr indent="457200"/>
            <a:r>
              <a:rPr lang="en-US" altLang="zh-CN" b="1">
                <a:solidFill>
                  <a:schemeClr val="tx1">
                    <a:lumMod val="65000"/>
                    <a:lumOff val="35000"/>
                  </a:schemeClr>
                </a:solidFill>
                <a:latin typeface="微软雅黑" panose="020B0503020204020204" charset="-122"/>
                <a:ea typeface="微软雅黑" panose="020B0503020204020204" charset="-122"/>
              </a:rPr>
              <a:t>-&gt; </a:t>
            </a:r>
            <a:r>
              <a:rPr lang="zh-CN" altLang="en-US" b="1">
                <a:solidFill>
                  <a:schemeClr val="tx1">
                    <a:lumMod val="65000"/>
                    <a:lumOff val="35000"/>
                  </a:schemeClr>
                </a:solidFill>
                <a:latin typeface="微软雅黑" panose="020B0503020204020204" charset="-122"/>
                <a:ea typeface="微软雅黑" panose="020B0503020204020204" charset="-122"/>
              </a:rPr>
              <a:t>最终通过多个层级的组合，在顶层做出分类</a:t>
            </a:r>
          </a:p>
          <a:p>
            <a:pPr indent="457200"/>
            <a:endParaRPr lang="zh-CN" altLang="en-US" b="1">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descr="0756e0653149e8c7bf572f9d4c4132c"/>
          <p:cNvPicPr>
            <a:picLocks noChangeAspect="1"/>
          </p:cNvPicPr>
          <p:nvPr/>
        </p:nvPicPr>
        <p:blipFill>
          <a:blip r:embed="rId2"/>
          <a:stretch>
            <a:fillRect/>
          </a:stretch>
        </p:blipFill>
        <p:spPr>
          <a:xfrm>
            <a:off x="6398260" y="92710"/>
            <a:ext cx="5669280" cy="4335780"/>
          </a:xfrm>
          <a:prstGeom prst="rect">
            <a:avLst/>
          </a:prstGeom>
        </p:spPr>
      </p:pic>
      <p:pic>
        <p:nvPicPr>
          <p:cNvPr id="3" name="图片 2" descr="06acc6540027fe6f7b1b694c6c2dd11"/>
          <p:cNvPicPr>
            <a:picLocks noChangeAspect="1"/>
          </p:cNvPicPr>
          <p:nvPr/>
        </p:nvPicPr>
        <p:blipFill>
          <a:blip r:embed="rId3"/>
          <a:srcRect l="18992" t="33382" r="19250" b="15046"/>
          <a:stretch>
            <a:fillRect/>
          </a:stretch>
        </p:blipFill>
        <p:spPr>
          <a:xfrm>
            <a:off x="6398260" y="4864100"/>
            <a:ext cx="5025390" cy="17875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394335" y="288290"/>
            <a:ext cx="4221480" cy="521970"/>
          </a:xfrm>
          <a:prstGeom prst="rect">
            <a:avLst/>
          </a:prstGeom>
          <a:noFill/>
        </p:spPr>
        <p:txBody>
          <a:bodyPr wrap="square" rtlCol="0">
            <a:spAutoFit/>
          </a:bodyPr>
          <a:lstStyle/>
          <a:p>
            <a:r>
              <a:rPr lang="en-US" altLang="zh-CN" sz="2800" dirty="0">
                <a:solidFill>
                  <a:schemeClr val="tx1"/>
                </a:solidFill>
                <a:latin typeface="微软雅黑 Black" panose="00000A00000000000000" pitchFamily="2" charset="-122"/>
                <a:ea typeface="微软雅黑 Black" panose="00000A00000000000000" pitchFamily="2" charset="-122"/>
                <a:sym typeface="+mn-ea"/>
              </a:rPr>
              <a:t>计算机视觉的 8 大任务</a:t>
            </a:r>
          </a:p>
        </p:txBody>
      </p:sp>
      <p:sp>
        <p:nvSpPr>
          <p:cNvPr id="3" name="文本框 2"/>
          <p:cNvSpPr txBox="1"/>
          <p:nvPr/>
        </p:nvSpPr>
        <p:spPr>
          <a:xfrm>
            <a:off x="306705" y="1043940"/>
            <a:ext cx="11583035" cy="647700"/>
          </a:xfrm>
          <a:prstGeom prst="rect">
            <a:avLst/>
          </a:prstGeom>
          <a:noFill/>
        </p:spPr>
        <p:txBody>
          <a:bodyPr wrap="square" rtlCol="0">
            <a:noAutofit/>
          </a:bodyPr>
          <a:lstStyle/>
          <a:p>
            <a:r>
              <a:rPr lang="zh-CN" altLang="en-US" b="1">
                <a:solidFill>
                  <a:schemeClr val="tx1">
                    <a:lumMod val="75000"/>
                    <a:lumOff val="25000"/>
                  </a:schemeClr>
                </a:solidFill>
                <a:latin typeface="微软雅黑" panose="020B0503020204020204" charset="-122"/>
                <a:ea typeface="微软雅黑" panose="020B0503020204020204" charset="-122"/>
                <a:sym typeface="+mn-ea"/>
              </a:rPr>
              <a:t>图像分类</a:t>
            </a:r>
            <a:r>
              <a:rPr lang="en-US" altLang="zh-CN" b="1">
                <a:solidFill>
                  <a:schemeClr val="tx1">
                    <a:lumMod val="75000"/>
                    <a:lumOff val="25000"/>
                  </a:schemeClr>
                </a:solidFill>
                <a:latin typeface="微软雅黑" panose="020B0503020204020204" charset="-122"/>
                <a:ea typeface="微软雅黑" panose="020B0503020204020204" charset="-122"/>
                <a:sym typeface="+mn-ea"/>
              </a:rPr>
              <a:t> 	     		</a:t>
            </a:r>
            <a:r>
              <a:rPr lang="zh-CN" altLang="en-US" b="1">
                <a:solidFill>
                  <a:schemeClr val="tx1">
                    <a:lumMod val="75000"/>
                    <a:lumOff val="25000"/>
                  </a:schemeClr>
                </a:solidFill>
                <a:latin typeface="微软雅黑" panose="020B0503020204020204" charset="-122"/>
                <a:ea typeface="微软雅黑" panose="020B0503020204020204" charset="-122"/>
                <a:sym typeface="+mn-ea"/>
              </a:rPr>
              <a:t>视频分类</a:t>
            </a:r>
            <a:r>
              <a:rPr lang="en-US" altLang="zh-CN" b="1">
                <a:solidFill>
                  <a:schemeClr val="tx1">
                    <a:lumMod val="75000"/>
                    <a:lumOff val="25000"/>
                  </a:schemeClr>
                </a:solidFill>
                <a:latin typeface="微软雅黑" panose="020B0503020204020204" charset="-122"/>
                <a:ea typeface="微软雅黑" panose="020B0503020204020204" charset="-122"/>
                <a:sym typeface="+mn-ea"/>
              </a:rPr>
              <a:t>		</a:t>
            </a:r>
            <a:r>
              <a:rPr lang="zh-CN" altLang="en-US" b="1">
                <a:solidFill>
                  <a:schemeClr val="tx1">
                    <a:lumMod val="75000"/>
                    <a:lumOff val="25000"/>
                  </a:schemeClr>
                </a:solidFill>
                <a:latin typeface="微软雅黑" panose="020B0503020204020204" charset="-122"/>
                <a:ea typeface="微软雅黑" panose="020B0503020204020204" charset="-122"/>
              </a:rPr>
              <a:t>目标检测</a:t>
            </a:r>
            <a:r>
              <a:rPr lang="en-US" altLang="zh-CN" b="1">
                <a:solidFill>
                  <a:schemeClr val="tx1">
                    <a:lumMod val="75000"/>
                    <a:lumOff val="25000"/>
                  </a:schemeClr>
                </a:solidFill>
                <a:latin typeface="微软雅黑" panose="020B0503020204020204" charset="-122"/>
                <a:ea typeface="微软雅黑" panose="020B0503020204020204" charset="-122"/>
              </a:rPr>
              <a:t> 	                   </a:t>
            </a:r>
            <a:r>
              <a:rPr lang="zh-CN" altLang="en-US" b="1">
                <a:solidFill>
                  <a:schemeClr val="tx1">
                    <a:lumMod val="75000"/>
                    <a:lumOff val="25000"/>
                  </a:schemeClr>
                </a:solidFill>
                <a:latin typeface="微软雅黑" panose="020B0503020204020204" charset="-122"/>
                <a:ea typeface="微软雅黑" panose="020B0503020204020204" charset="-122"/>
                <a:sym typeface="+mn-ea"/>
              </a:rPr>
              <a:t>目标跟踪</a:t>
            </a:r>
            <a:r>
              <a:rPr lang="en-US" altLang="zh-CN" b="1">
                <a:solidFill>
                  <a:schemeClr val="tx1">
                    <a:lumMod val="75000"/>
                    <a:lumOff val="25000"/>
                  </a:schemeClr>
                </a:solidFill>
                <a:latin typeface="微软雅黑" panose="020B0503020204020204" charset="-122"/>
                <a:ea typeface="微软雅黑" panose="020B0503020204020204" charset="-122"/>
              </a:rPr>
              <a:t>	  	 		  </a:t>
            </a:r>
          </a:p>
          <a:p>
            <a:endParaRPr lang="en-US" altLang="zh-CN" b="1">
              <a:solidFill>
                <a:schemeClr val="tx1">
                  <a:lumMod val="75000"/>
                  <a:lumOff val="25000"/>
                </a:schemeClr>
              </a:solidFill>
              <a:latin typeface="微软雅黑" panose="020B0503020204020204" charset="-122"/>
              <a:ea typeface="微软雅黑" panose="020B0503020204020204" charset="-122"/>
              <a:sym typeface="+mn-ea"/>
            </a:endParaRPr>
          </a:p>
        </p:txBody>
      </p:sp>
      <p:pic>
        <p:nvPicPr>
          <p:cNvPr id="4" name="图片 3" descr="5b74703ad64715df043ed14107cbe6b"/>
          <p:cNvPicPr>
            <a:picLocks noChangeAspect="1"/>
          </p:cNvPicPr>
          <p:nvPr/>
        </p:nvPicPr>
        <p:blipFill>
          <a:blip r:embed="rId3"/>
          <a:stretch>
            <a:fillRect/>
          </a:stretch>
        </p:blipFill>
        <p:spPr>
          <a:xfrm>
            <a:off x="102235" y="1702435"/>
            <a:ext cx="2616200" cy="2040255"/>
          </a:xfrm>
          <a:prstGeom prst="rect">
            <a:avLst/>
          </a:prstGeom>
        </p:spPr>
      </p:pic>
      <p:sp>
        <p:nvSpPr>
          <p:cNvPr id="5" name="文本框 4"/>
          <p:cNvSpPr txBox="1"/>
          <p:nvPr/>
        </p:nvSpPr>
        <p:spPr>
          <a:xfrm>
            <a:off x="200660" y="3877310"/>
            <a:ext cx="11626850" cy="645160"/>
          </a:xfrm>
          <a:prstGeom prst="rect">
            <a:avLst/>
          </a:prstGeom>
          <a:noFill/>
        </p:spPr>
        <p:txBody>
          <a:bodyPr wrap="square" rtlCol="0">
            <a:spAutoFit/>
          </a:bodyPr>
          <a:lstStyle/>
          <a:p>
            <a:pPr indent="457200"/>
            <a:r>
              <a:rPr lang="zh-CN" altLang="en-US" b="1">
                <a:solidFill>
                  <a:schemeClr val="tx1">
                    <a:lumMod val="75000"/>
                    <a:lumOff val="25000"/>
                  </a:schemeClr>
                </a:solidFill>
                <a:latin typeface="微软雅黑" panose="020B0503020204020204" charset="-122"/>
                <a:ea typeface="微软雅黑" panose="020B0503020204020204" charset="-122"/>
                <a:sym typeface="+mn-ea"/>
              </a:rPr>
              <a:t>语义分割</a:t>
            </a:r>
            <a:r>
              <a:rPr lang="en-US" altLang="zh-CN" b="1">
                <a:solidFill>
                  <a:schemeClr val="tx1">
                    <a:lumMod val="75000"/>
                    <a:lumOff val="25000"/>
                  </a:schemeClr>
                </a:solidFill>
                <a:latin typeface="微软雅黑" panose="020B0503020204020204" charset="-122"/>
                <a:ea typeface="微软雅黑" panose="020B0503020204020204" charset="-122"/>
                <a:sym typeface="+mn-ea"/>
              </a:rPr>
              <a:t>	    		</a:t>
            </a:r>
            <a:r>
              <a:rPr lang="zh-CN" altLang="en-US" b="1">
                <a:solidFill>
                  <a:schemeClr val="tx1">
                    <a:lumMod val="75000"/>
                    <a:lumOff val="25000"/>
                  </a:schemeClr>
                </a:solidFill>
                <a:latin typeface="微软雅黑" panose="020B0503020204020204" charset="-122"/>
                <a:ea typeface="微软雅黑" panose="020B0503020204020204" charset="-122"/>
                <a:sym typeface="+mn-ea"/>
              </a:rPr>
              <a:t>实例分割</a:t>
            </a:r>
            <a:r>
              <a:rPr lang="en-US" altLang="zh-CN" b="1">
                <a:solidFill>
                  <a:schemeClr val="tx1">
                    <a:lumMod val="75000"/>
                    <a:lumOff val="25000"/>
                  </a:schemeClr>
                </a:solidFill>
                <a:latin typeface="微软雅黑" panose="020B0503020204020204" charset="-122"/>
                <a:ea typeface="微软雅黑" panose="020B0503020204020204" charset="-122"/>
                <a:sym typeface="+mn-ea"/>
              </a:rPr>
              <a:t> 	        	</a:t>
            </a:r>
            <a:r>
              <a:rPr lang="zh-CN" altLang="en-US" b="1">
                <a:solidFill>
                  <a:schemeClr val="tx1">
                    <a:lumMod val="75000"/>
                    <a:lumOff val="25000"/>
                  </a:schemeClr>
                </a:solidFill>
                <a:latin typeface="微软雅黑" panose="020B0503020204020204" charset="-122"/>
                <a:ea typeface="微软雅黑" panose="020B0503020204020204" charset="-122"/>
                <a:sym typeface="+mn-ea"/>
              </a:rPr>
              <a:t>场景文字识别</a:t>
            </a:r>
            <a:r>
              <a:rPr lang="en-US" altLang="zh-CN" b="1">
                <a:solidFill>
                  <a:schemeClr val="tx1">
                    <a:lumMod val="75000"/>
                    <a:lumOff val="25000"/>
                  </a:schemeClr>
                </a:solidFill>
                <a:latin typeface="微软雅黑" panose="020B0503020204020204" charset="-122"/>
                <a:ea typeface="微软雅黑" panose="020B0503020204020204" charset="-122"/>
                <a:sym typeface="+mn-ea"/>
              </a:rPr>
              <a:t>          	</a:t>
            </a:r>
            <a:r>
              <a:rPr lang="zh-CN" altLang="en-US" b="1">
                <a:solidFill>
                  <a:schemeClr val="tx1">
                    <a:lumMod val="75000"/>
                    <a:lumOff val="25000"/>
                  </a:schemeClr>
                </a:solidFill>
                <a:latin typeface="微软雅黑" panose="020B0503020204020204" charset="-122"/>
                <a:ea typeface="微软雅黑" panose="020B0503020204020204" charset="-122"/>
                <a:sym typeface="+mn-ea"/>
              </a:rPr>
              <a:t>人体关键点检测</a:t>
            </a:r>
          </a:p>
          <a:p>
            <a:endParaRPr lang="zh-CN" altLang="en-US"/>
          </a:p>
        </p:txBody>
      </p:sp>
      <p:pic>
        <p:nvPicPr>
          <p:cNvPr id="6" name="图片 5"/>
          <p:cNvPicPr>
            <a:picLocks noChangeAspect="1"/>
          </p:cNvPicPr>
          <p:nvPr/>
        </p:nvPicPr>
        <p:blipFill>
          <a:blip r:embed="rId4"/>
          <a:stretch>
            <a:fillRect/>
          </a:stretch>
        </p:blipFill>
        <p:spPr>
          <a:xfrm>
            <a:off x="6219825" y="1867535"/>
            <a:ext cx="2422525" cy="1561465"/>
          </a:xfrm>
          <a:prstGeom prst="rect">
            <a:avLst/>
          </a:prstGeom>
        </p:spPr>
      </p:pic>
      <p:pic>
        <p:nvPicPr>
          <p:cNvPr id="7" name="图片 6" descr="65caeed81c7e59d6d8fc5490db73ed0"/>
          <p:cNvPicPr>
            <a:picLocks noChangeAspect="1"/>
          </p:cNvPicPr>
          <p:nvPr/>
        </p:nvPicPr>
        <p:blipFill>
          <a:blip r:embed="rId5"/>
          <a:stretch>
            <a:fillRect/>
          </a:stretch>
        </p:blipFill>
        <p:spPr>
          <a:xfrm>
            <a:off x="8902700" y="1889125"/>
            <a:ext cx="3228340" cy="1517650"/>
          </a:xfrm>
          <a:prstGeom prst="rect">
            <a:avLst/>
          </a:prstGeom>
        </p:spPr>
      </p:pic>
      <p:pic>
        <p:nvPicPr>
          <p:cNvPr id="8" name="图片 7"/>
          <p:cNvPicPr>
            <a:picLocks noChangeAspect="1"/>
          </p:cNvPicPr>
          <p:nvPr/>
        </p:nvPicPr>
        <p:blipFill>
          <a:blip r:embed="rId6"/>
          <a:stretch>
            <a:fillRect/>
          </a:stretch>
        </p:blipFill>
        <p:spPr>
          <a:xfrm>
            <a:off x="2828290" y="1867535"/>
            <a:ext cx="3281680" cy="1648460"/>
          </a:xfrm>
          <a:prstGeom prst="rect">
            <a:avLst/>
          </a:prstGeom>
        </p:spPr>
      </p:pic>
      <p:pic>
        <p:nvPicPr>
          <p:cNvPr id="9" name="图片 8"/>
          <p:cNvPicPr>
            <a:picLocks noChangeAspect="1"/>
          </p:cNvPicPr>
          <p:nvPr/>
        </p:nvPicPr>
        <p:blipFill>
          <a:blip r:embed="rId7"/>
          <a:stretch>
            <a:fillRect/>
          </a:stretch>
        </p:blipFill>
        <p:spPr>
          <a:xfrm>
            <a:off x="0" y="4788535"/>
            <a:ext cx="3619500" cy="1327150"/>
          </a:xfrm>
          <a:prstGeom prst="rect">
            <a:avLst/>
          </a:prstGeom>
        </p:spPr>
      </p:pic>
      <p:pic>
        <p:nvPicPr>
          <p:cNvPr id="10" name="图片 9"/>
          <p:cNvPicPr>
            <a:picLocks noChangeAspect="1"/>
          </p:cNvPicPr>
          <p:nvPr/>
        </p:nvPicPr>
        <p:blipFill>
          <a:blip r:embed="rId8"/>
          <a:srcRect l="51890"/>
          <a:stretch>
            <a:fillRect/>
          </a:stretch>
        </p:blipFill>
        <p:spPr>
          <a:xfrm>
            <a:off x="3681730" y="4657090"/>
            <a:ext cx="1993265" cy="1590040"/>
          </a:xfrm>
          <a:prstGeom prst="rect">
            <a:avLst/>
          </a:prstGeom>
        </p:spPr>
      </p:pic>
      <p:pic>
        <p:nvPicPr>
          <p:cNvPr id="11" name="图片 10"/>
          <p:cNvPicPr>
            <a:picLocks noChangeAspect="1"/>
          </p:cNvPicPr>
          <p:nvPr/>
        </p:nvPicPr>
        <p:blipFill>
          <a:blip r:embed="rId9"/>
          <a:stretch>
            <a:fillRect/>
          </a:stretch>
        </p:blipFill>
        <p:spPr>
          <a:xfrm>
            <a:off x="6040755" y="4399915"/>
            <a:ext cx="2861945" cy="2092325"/>
          </a:xfrm>
          <a:prstGeom prst="rect">
            <a:avLst/>
          </a:prstGeom>
        </p:spPr>
      </p:pic>
      <p:pic>
        <p:nvPicPr>
          <p:cNvPr id="12" name="图片 11"/>
          <p:cNvPicPr>
            <a:picLocks noChangeAspect="1"/>
          </p:cNvPicPr>
          <p:nvPr>
            <p:custDataLst>
              <p:tags r:id="rId1"/>
            </p:custDataLst>
          </p:nvPr>
        </p:nvPicPr>
        <p:blipFill>
          <a:blip r:embed="rId10"/>
          <a:stretch>
            <a:fillRect/>
          </a:stretch>
        </p:blipFill>
        <p:spPr>
          <a:xfrm>
            <a:off x="9166225" y="4372610"/>
            <a:ext cx="2661285" cy="21196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2435860" y="3014345"/>
            <a:ext cx="7707630" cy="953135"/>
          </a:xfrm>
          <a:prstGeom prst="rect">
            <a:avLst/>
          </a:prstGeom>
          <a:noFill/>
        </p:spPr>
        <p:txBody>
          <a:bodyPr wrap="square" rtlCol="0">
            <a:spAutoFit/>
          </a:bodyPr>
          <a:lstStyle/>
          <a:p>
            <a:r>
              <a:rPr lang="zh-CN" altLang="en-US" sz="2800" dirty="0">
                <a:solidFill>
                  <a:srgbClr val="C00000"/>
                </a:solidFill>
                <a:latin typeface="微软雅黑 Black" panose="00000A00000000000000" pitchFamily="2" charset="-122"/>
                <a:ea typeface="微软雅黑 Black" panose="00000A00000000000000" pitchFamily="2" charset="-122"/>
              </a:rPr>
              <a:t>Experiment </a:t>
            </a:r>
            <a:r>
              <a:rPr lang="en-US" altLang="zh-CN" sz="2800" dirty="0">
                <a:solidFill>
                  <a:srgbClr val="C00000"/>
                </a:solidFill>
                <a:latin typeface="微软雅黑 Black" panose="00000A00000000000000" pitchFamily="2" charset="-122"/>
                <a:ea typeface="微软雅黑 Black" panose="00000A00000000000000" pitchFamily="2" charset="-122"/>
              </a:rPr>
              <a:t>&amp;</a:t>
            </a:r>
            <a:r>
              <a:rPr lang="zh-CN" altLang="en-US" sz="2800" dirty="0">
                <a:solidFill>
                  <a:srgbClr val="C00000"/>
                </a:solidFill>
                <a:latin typeface="微软雅黑 Black" panose="00000A00000000000000" pitchFamily="2" charset="-122"/>
                <a:ea typeface="微软雅黑 Black" panose="00000A00000000000000" pitchFamily="2" charset="-122"/>
              </a:rPr>
              <a:t> </a:t>
            </a:r>
            <a:r>
              <a:rPr lang="en-US" altLang="zh-CN" sz="2800" dirty="0">
                <a:solidFill>
                  <a:srgbClr val="C00000"/>
                </a:solidFill>
                <a:latin typeface="微软雅黑 Black" panose="00000A00000000000000" pitchFamily="2" charset="-122"/>
                <a:ea typeface="微软雅黑 Black" panose="00000A00000000000000" pitchFamily="2" charset="-122"/>
              </a:rPr>
              <a:t>E</a:t>
            </a:r>
            <a:r>
              <a:rPr lang="zh-CN" altLang="en-US" sz="2800" dirty="0">
                <a:solidFill>
                  <a:srgbClr val="C00000"/>
                </a:solidFill>
                <a:latin typeface="微软雅黑 Black" panose="00000A00000000000000" pitchFamily="2" charset="-122"/>
                <a:ea typeface="微软雅黑 Black" panose="00000A00000000000000" pitchFamily="2" charset="-122"/>
              </a:rPr>
              <a:t>xample </a:t>
            </a:r>
            <a:r>
              <a:rPr lang="en-US" altLang="zh-CN" sz="2800" dirty="0">
                <a:solidFill>
                  <a:srgbClr val="C00000"/>
                </a:solidFill>
                <a:latin typeface="微软雅黑 Black" panose="00000A00000000000000" pitchFamily="2" charset="-122"/>
                <a:ea typeface="微软雅黑 Black" panose="00000A00000000000000" pitchFamily="2" charset="-122"/>
              </a:rPr>
              <a:t>P</a:t>
            </a:r>
            <a:r>
              <a:rPr lang="zh-CN" altLang="en-US" sz="2800" dirty="0">
                <a:solidFill>
                  <a:srgbClr val="C00000"/>
                </a:solidFill>
                <a:latin typeface="微软雅黑 Black" panose="00000A00000000000000" pitchFamily="2" charset="-122"/>
                <a:ea typeface="微软雅黑 Black" panose="00000A00000000000000" pitchFamily="2" charset="-122"/>
              </a:rPr>
              <a:t>resentation</a:t>
            </a:r>
          </a:p>
          <a:p>
            <a:endParaRPr lang="zh-CN" altLang="en-US" sz="2800" dirty="0">
              <a:solidFill>
                <a:srgbClr val="C00000"/>
              </a:solidFill>
              <a:latin typeface="微软雅黑 Black" panose="00000A00000000000000" pitchFamily="2" charset="-122"/>
              <a:ea typeface="微软雅黑 Black" panose="00000A00000000000000"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394335" y="288290"/>
            <a:ext cx="3787775" cy="953135"/>
          </a:xfrm>
          <a:prstGeom prst="rect">
            <a:avLst/>
          </a:prstGeom>
          <a:noFill/>
        </p:spPr>
        <p:txBody>
          <a:bodyPr wrap="square" rtlCol="0">
            <a:spAutoFit/>
          </a:bodyPr>
          <a:lstStyle/>
          <a:p>
            <a:r>
              <a:rPr lang="en-US" altLang="zh-CN" sz="2800" dirty="0">
                <a:solidFill>
                  <a:srgbClr val="C00000"/>
                </a:solidFill>
                <a:latin typeface="微软雅黑 Black" panose="00000A00000000000000" pitchFamily="2" charset="-122"/>
                <a:ea typeface="微软雅黑 Black" panose="00000A00000000000000" pitchFamily="2" charset="-122"/>
                <a:sym typeface="+mn-ea"/>
              </a:rPr>
              <a:t>Face Recogntion</a:t>
            </a:r>
            <a:endParaRPr lang="zh-CN" altLang="en-US" sz="2800" dirty="0"/>
          </a:p>
          <a:p>
            <a:endParaRPr lang="zh-CN" altLang="en-US" sz="2800" dirty="0"/>
          </a:p>
        </p:txBody>
      </p:sp>
      <p:sp>
        <p:nvSpPr>
          <p:cNvPr id="3" name="文本框 2"/>
          <p:cNvSpPr txBox="1"/>
          <p:nvPr>
            <p:custDataLst>
              <p:tags r:id="rId1"/>
            </p:custDataLst>
          </p:nvPr>
        </p:nvSpPr>
        <p:spPr>
          <a:xfrm>
            <a:off x="659765" y="848995"/>
            <a:ext cx="9698990" cy="92202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使用开源库</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face_recogntion + </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自训练人脸库</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实现人脸匹配和实时人脸识别</a:t>
            </a:r>
            <a:endPar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使用开源框架</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deepface + </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网上预训练模型库</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实现情绪</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年龄</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性别</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人种等判断</a:t>
            </a:r>
          </a:p>
          <a:p>
            <a:endPar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394335" y="2315845"/>
            <a:ext cx="4934585" cy="64516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实验环境：</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Win11+Python 3.6(</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切换低版本环境更易装</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)+face_recogntion1.3+dlib19.8</a:t>
            </a:r>
          </a:p>
        </p:txBody>
      </p:sp>
      <p:pic>
        <p:nvPicPr>
          <p:cNvPr id="6" name="图片 5"/>
          <p:cNvPicPr>
            <a:picLocks noChangeAspect="1"/>
          </p:cNvPicPr>
          <p:nvPr>
            <p:custDataLst>
              <p:tags r:id="rId3"/>
            </p:custDataLst>
          </p:nvPr>
        </p:nvPicPr>
        <p:blipFill>
          <a:blip r:embed="rId7"/>
          <a:stretch>
            <a:fillRect/>
          </a:stretch>
        </p:blipFill>
        <p:spPr>
          <a:xfrm>
            <a:off x="394335" y="3034030"/>
            <a:ext cx="4953000" cy="2971800"/>
          </a:xfrm>
          <a:prstGeom prst="rect">
            <a:avLst/>
          </a:prstGeom>
        </p:spPr>
      </p:pic>
      <p:sp>
        <p:nvSpPr>
          <p:cNvPr id="7" name="文本框 6"/>
          <p:cNvSpPr txBox="1"/>
          <p:nvPr/>
        </p:nvSpPr>
        <p:spPr>
          <a:xfrm>
            <a:off x="7976235" y="184404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deepface</a:t>
            </a:r>
          </a:p>
        </p:txBody>
      </p:sp>
      <p:sp>
        <p:nvSpPr>
          <p:cNvPr id="8" name="文本框 7"/>
          <p:cNvSpPr txBox="1"/>
          <p:nvPr>
            <p:custDataLst>
              <p:tags r:id="rId4"/>
            </p:custDataLst>
          </p:nvPr>
        </p:nvSpPr>
        <p:spPr>
          <a:xfrm>
            <a:off x="6256655" y="2242820"/>
            <a:ext cx="4914265" cy="64516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实验环境：</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Ubuntu22.04+Python3.10+deepface</a:t>
            </a:r>
          </a:p>
        </p:txBody>
      </p:sp>
      <p:sp>
        <p:nvSpPr>
          <p:cNvPr id="9" name="文本框 8"/>
          <p:cNvSpPr txBox="1"/>
          <p:nvPr>
            <p:custDataLst>
              <p:tags r:id="rId5"/>
            </p:custDataLst>
          </p:nvPr>
        </p:nvSpPr>
        <p:spPr>
          <a:xfrm>
            <a:off x="1482090" y="1918335"/>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pic>
        <p:nvPicPr>
          <p:cNvPr id="4" name="图片 3"/>
          <p:cNvPicPr>
            <a:picLocks noChangeAspect="1"/>
          </p:cNvPicPr>
          <p:nvPr/>
        </p:nvPicPr>
        <p:blipFill>
          <a:blip r:embed="rId8"/>
          <a:stretch>
            <a:fillRect/>
          </a:stretch>
        </p:blipFill>
        <p:spPr>
          <a:xfrm>
            <a:off x="6756400" y="2996565"/>
            <a:ext cx="3013075" cy="30105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pic>
        <p:nvPicPr>
          <p:cNvPr id="10" name="图片 9"/>
          <p:cNvPicPr>
            <a:picLocks noChangeAspect="1"/>
          </p:cNvPicPr>
          <p:nvPr>
            <p:custDataLst>
              <p:tags r:id="rId1"/>
            </p:custDataLst>
          </p:nvPr>
        </p:nvPicPr>
        <p:blipFill>
          <a:blip r:embed="rId9"/>
          <a:stretch>
            <a:fillRect/>
          </a:stretch>
        </p:blipFill>
        <p:spPr>
          <a:xfrm>
            <a:off x="0" y="1357630"/>
            <a:ext cx="5059680" cy="1310640"/>
          </a:xfrm>
          <a:prstGeom prst="rect">
            <a:avLst/>
          </a:prstGeom>
        </p:spPr>
      </p:pic>
      <p:pic>
        <p:nvPicPr>
          <p:cNvPr id="11" name="图片 10"/>
          <p:cNvPicPr>
            <a:picLocks noChangeAspect="1"/>
          </p:cNvPicPr>
          <p:nvPr>
            <p:custDataLst>
              <p:tags r:id="rId2"/>
            </p:custDataLst>
          </p:nvPr>
        </p:nvPicPr>
        <p:blipFill>
          <a:blip r:embed="rId10"/>
          <a:stretch>
            <a:fillRect/>
          </a:stretch>
        </p:blipFill>
        <p:spPr>
          <a:xfrm>
            <a:off x="0" y="2970530"/>
            <a:ext cx="5836920" cy="3040380"/>
          </a:xfrm>
          <a:prstGeom prst="rect">
            <a:avLst/>
          </a:prstGeom>
        </p:spPr>
      </p:pic>
      <p:sp>
        <p:nvSpPr>
          <p:cNvPr id="12" name="文本框 11"/>
          <p:cNvSpPr txBox="1"/>
          <p:nvPr>
            <p:custDataLst>
              <p:tags r:id="rId3"/>
            </p:custDataLst>
          </p:nvPr>
        </p:nvSpPr>
        <p:spPr>
          <a:xfrm>
            <a:off x="659765" y="848995"/>
            <a:ext cx="2752725" cy="36830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人脸检测：定位与框选</a:t>
            </a:r>
          </a:p>
        </p:txBody>
      </p:sp>
      <p:pic>
        <p:nvPicPr>
          <p:cNvPr id="13" name="图片 12"/>
          <p:cNvPicPr>
            <a:picLocks noChangeAspect="1"/>
          </p:cNvPicPr>
          <p:nvPr>
            <p:custDataLst>
              <p:tags r:id="rId4"/>
            </p:custDataLst>
          </p:nvPr>
        </p:nvPicPr>
        <p:blipFill>
          <a:blip r:embed="rId11"/>
          <a:stretch>
            <a:fillRect/>
          </a:stretch>
        </p:blipFill>
        <p:spPr>
          <a:xfrm>
            <a:off x="8038465" y="3141980"/>
            <a:ext cx="3207385" cy="3207385"/>
          </a:xfrm>
          <a:prstGeom prst="rect">
            <a:avLst/>
          </a:prstGeom>
        </p:spPr>
      </p:pic>
      <p:pic>
        <p:nvPicPr>
          <p:cNvPr id="14" name="图片 13"/>
          <p:cNvPicPr>
            <a:picLocks noChangeAspect="1"/>
          </p:cNvPicPr>
          <p:nvPr>
            <p:custDataLst>
              <p:tags r:id="rId5"/>
            </p:custDataLst>
          </p:nvPr>
        </p:nvPicPr>
        <p:blipFill>
          <a:blip r:embed="rId12"/>
          <a:stretch>
            <a:fillRect/>
          </a:stretch>
        </p:blipFill>
        <p:spPr>
          <a:xfrm>
            <a:off x="6353175" y="4869180"/>
            <a:ext cx="1882140" cy="1988820"/>
          </a:xfrm>
          <a:prstGeom prst="rect">
            <a:avLst/>
          </a:prstGeom>
        </p:spPr>
      </p:pic>
      <p:sp>
        <p:nvSpPr>
          <p:cNvPr id="15" name="文本框 14"/>
          <p:cNvSpPr txBox="1"/>
          <p:nvPr>
            <p:custDataLst>
              <p:tags r:id="rId6"/>
            </p:custDataLst>
          </p:nvPr>
        </p:nvSpPr>
        <p:spPr>
          <a:xfrm>
            <a:off x="4890770" y="848995"/>
            <a:ext cx="3532505" cy="2799715"/>
          </a:xfrm>
          <a:prstGeom prst="rect">
            <a:avLst/>
          </a:prstGeom>
          <a:noFill/>
        </p:spPr>
        <p:txBody>
          <a:bodyPr wrap="square" rtlCol="0">
            <a:noAutofit/>
          </a:bodyPr>
          <a:lstStyle/>
          <a:p>
            <a:pPr indent="457200"/>
            <a:r>
              <a:rPr lang="zh-CN" altLang="en-US" b="1">
                <a:solidFill>
                  <a:srgbClr val="C00000"/>
                </a:solidFill>
                <a:latin typeface="微软雅黑" panose="020B0503020204020204" charset="-122"/>
                <a:ea typeface="微软雅黑" panose="020B0503020204020204" charset="-122"/>
                <a:cs typeface="微软雅黑" panose="020B0503020204020204" charset="-122"/>
              </a:rPr>
              <a:t>使用方向梯度直方图(HOG)来检测人脸位置。先将图片灰度化，接着计算图像中像素的梯度。通过将图像转变成HOG形式，就可以获得人脸位置。</a:t>
            </a:r>
          </a:p>
        </p:txBody>
      </p:sp>
      <p:pic>
        <p:nvPicPr>
          <p:cNvPr id="16" name="图片 15"/>
          <p:cNvPicPr>
            <a:picLocks noChangeAspect="1"/>
          </p:cNvPicPr>
          <p:nvPr>
            <p:custDataLst>
              <p:tags r:id="rId7"/>
            </p:custDataLst>
          </p:nvPr>
        </p:nvPicPr>
        <p:blipFill>
          <a:blip r:embed="rId13"/>
          <a:stretch>
            <a:fillRect/>
          </a:stretch>
        </p:blipFill>
        <p:spPr>
          <a:xfrm>
            <a:off x="8418830" y="395605"/>
            <a:ext cx="3566795" cy="24828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sp>
        <p:nvSpPr>
          <p:cNvPr id="12" name="文本框 11"/>
          <p:cNvSpPr txBox="1"/>
          <p:nvPr>
            <p:custDataLst>
              <p:tags r:id="rId1"/>
            </p:custDataLst>
          </p:nvPr>
        </p:nvSpPr>
        <p:spPr>
          <a:xfrm>
            <a:off x="659765" y="848995"/>
            <a:ext cx="2752725" cy="36830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特征点识别：人脸对齐</a:t>
            </a:r>
          </a:p>
        </p:txBody>
      </p:sp>
      <p:pic>
        <p:nvPicPr>
          <p:cNvPr id="2" name="图片 1"/>
          <p:cNvPicPr>
            <a:picLocks noChangeAspect="1"/>
          </p:cNvPicPr>
          <p:nvPr>
            <p:custDataLst>
              <p:tags r:id="rId2"/>
            </p:custDataLst>
          </p:nvPr>
        </p:nvPicPr>
        <p:blipFill>
          <a:blip r:embed="rId8"/>
          <a:stretch>
            <a:fillRect/>
          </a:stretch>
        </p:blipFill>
        <p:spPr>
          <a:xfrm>
            <a:off x="0" y="1285240"/>
            <a:ext cx="6139180" cy="3495040"/>
          </a:xfrm>
          <a:prstGeom prst="rect">
            <a:avLst/>
          </a:prstGeom>
        </p:spPr>
      </p:pic>
      <p:pic>
        <p:nvPicPr>
          <p:cNvPr id="6" name="图片 5"/>
          <p:cNvPicPr>
            <a:picLocks noChangeAspect="1"/>
          </p:cNvPicPr>
          <p:nvPr>
            <p:custDataLst>
              <p:tags r:id="rId3"/>
            </p:custDataLst>
          </p:nvPr>
        </p:nvPicPr>
        <p:blipFill>
          <a:blip r:embed="rId9"/>
          <a:stretch>
            <a:fillRect/>
          </a:stretch>
        </p:blipFill>
        <p:spPr>
          <a:xfrm>
            <a:off x="2793365" y="4405630"/>
            <a:ext cx="4659630" cy="2245995"/>
          </a:xfrm>
          <a:prstGeom prst="rect">
            <a:avLst/>
          </a:prstGeom>
        </p:spPr>
      </p:pic>
      <p:pic>
        <p:nvPicPr>
          <p:cNvPr id="5" name="图片 4"/>
          <p:cNvPicPr>
            <a:picLocks noChangeAspect="1"/>
          </p:cNvPicPr>
          <p:nvPr>
            <p:custDataLst>
              <p:tags r:id="rId4"/>
            </p:custDataLst>
          </p:nvPr>
        </p:nvPicPr>
        <p:blipFill>
          <a:blip r:embed="rId10"/>
          <a:stretch>
            <a:fillRect/>
          </a:stretch>
        </p:blipFill>
        <p:spPr>
          <a:xfrm>
            <a:off x="6771640" y="3044190"/>
            <a:ext cx="4101465" cy="2980055"/>
          </a:xfrm>
          <a:prstGeom prst="rect">
            <a:avLst/>
          </a:prstGeom>
        </p:spPr>
      </p:pic>
      <p:pic>
        <p:nvPicPr>
          <p:cNvPr id="3" name="图片 2"/>
          <p:cNvPicPr>
            <a:picLocks noChangeAspect="1"/>
          </p:cNvPicPr>
          <p:nvPr>
            <p:custDataLst>
              <p:tags r:id="rId5"/>
            </p:custDataLst>
          </p:nvPr>
        </p:nvPicPr>
        <p:blipFill>
          <a:blip r:embed="rId11"/>
          <a:stretch>
            <a:fillRect/>
          </a:stretch>
        </p:blipFill>
        <p:spPr>
          <a:xfrm>
            <a:off x="8726805" y="723900"/>
            <a:ext cx="3368040" cy="2705100"/>
          </a:xfrm>
          <a:prstGeom prst="rect">
            <a:avLst/>
          </a:prstGeom>
        </p:spPr>
      </p:pic>
      <p:sp>
        <p:nvSpPr>
          <p:cNvPr id="7" name="文本框 6"/>
          <p:cNvSpPr txBox="1"/>
          <p:nvPr>
            <p:custDataLst>
              <p:tags r:id="rId6"/>
            </p:custDataLst>
          </p:nvPr>
        </p:nvSpPr>
        <p:spPr>
          <a:xfrm>
            <a:off x="3465830" y="260350"/>
            <a:ext cx="5780405" cy="1476375"/>
          </a:xfrm>
          <a:prstGeom prst="rect">
            <a:avLst/>
          </a:prstGeom>
          <a:noFill/>
        </p:spPr>
        <p:txBody>
          <a:bodyPr wrap="square" rtlCol="0">
            <a:spAutoFit/>
          </a:bodyPr>
          <a:lstStyle/>
          <a:p>
            <a:pPr indent="457200"/>
            <a:r>
              <a:rPr lang="zh-CN" altLang="en-US" b="1">
                <a:solidFill>
                  <a:srgbClr val="C00000"/>
                </a:solidFill>
                <a:latin typeface="微软雅黑" panose="020B0503020204020204" charset="-122"/>
                <a:ea typeface="微软雅黑" panose="020B0503020204020204" charset="-122"/>
                <a:cs typeface="微软雅黑" panose="020B0503020204020204" charset="-122"/>
              </a:rPr>
              <a:t>人脸对齐将不同角度的人脸图像对齐成同一种标准的形状。</a:t>
            </a:r>
          </a:p>
          <a:p>
            <a:pPr indent="457200"/>
            <a:r>
              <a:rPr lang="zh-CN" altLang="en-US" b="1">
                <a:solidFill>
                  <a:srgbClr val="C00000"/>
                </a:solidFill>
                <a:latin typeface="微软雅黑" panose="020B0503020204020204" charset="-122"/>
                <a:ea typeface="微软雅黑" panose="020B0503020204020204" charset="-122"/>
                <a:cs typeface="微软雅黑" panose="020B0503020204020204" charset="-122"/>
              </a:rPr>
              <a:t>先定位人脸上的特征点，然后通过几何变换（仿射、旋转、缩放），使各个特征点对齐（将眼睛、嘴等部位移到相同位置）。</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sp>
        <p:nvSpPr>
          <p:cNvPr id="12" name="文本框 11"/>
          <p:cNvSpPr txBox="1"/>
          <p:nvPr>
            <p:custDataLst>
              <p:tags r:id="rId1"/>
            </p:custDataLst>
          </p:nvPr>
        </p:nvSpPr>
        <p:spPr>
          <a:xfrm>
            <a:off x="697865" y="848995"/>
            <a:ext cx="3549650" cy="368300"/>
          </a:xfrm>
          <a:prstGeom prst="rect">
            <a:avLst/>
          </a:prstGeom>
          <a:noFill/>
        </p:spPr>
        <p:txBody>
          <a:bodyPr wrap="square" rtlCol="0">
            <a:spAutoFit/>
          </a:bodyPr>
          <a:lstStyle/>
          <a:p>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人脸匹配</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人脸对齐和人脸编码</a:t>
            </a:r>
          </a:p>
        </p:txBody>
      </p:sp>
      <p:pic>
        <p:nvPicPr>
          <p:cNvPr id="7" name="图片 6"/>
          <p:cNvPicPr>
            <a:picLocks noChangeAspect="1"/>
          </p:cNvPicPr>
          <p:nvPr>
            <p:custDataLst>
              <p:tags r:id="rId2"/>
            </p:custDataLst>
          </p:nvPr>
        </p:nvPicPr>
        <p:blipFill>
          <a:blip r:embed="rId7"/>
          <a:stretch>
            <a:fillRect/>
          </a:stretch>
        </p:blipFill>
        <p:spPr>
          <a:xfrm>
            <a:off x="-60960" y="1477645"/>
            <a:ext cx="6798310" cy="2359025"/>
          </a:xfrm>
          <a:prstGeom prst="rect">
            <a:avLst/>
          </a:prstGeom>
        </p:spPr>
      </p:pic>
      <p:pic>
        <p:nvPicPr>
          <p:cNvPr id="8" name="图片 7"/>
          <p:cNvPicPr>
            <a:picLocks noChangeAspect="1"/>
          </p:cNvPicPr>
          <p:nvPr>
            <p:custDataLst>
              <p:tags r:id="rId3"/>
            </p:custDataLst>
          </p:nvPr>
        </p:nvPicPr>
        <p:blipFill>
          <a:blip r:embed="rId8"/>
          <a:stretch>
            <a:fillRect/>
          </a:stretch>
        </p:blipFill>
        <p:spPr>
          <a:xfrm>
            <a:off x="7976235" y="3388360"/>
            <a:ext cx="731520" cy="487680"/>
          </a:xfrm>
          <a:prstGeom prst="rect">
            <a:avLst/>
          </a:prstGeom>
        </p:spPr>
      </p:pic>
      <p:pic>
        <p:nvPicPr>
          <p:cNvPr id="9" name="图片 8" descr="2-1"/>
          <p:cNvPicPr>
            <a:picLocks noChangeAspect="1"/>
          </p:cNvPicPr>
          <p:nvPr/>
        </p:nvPicPr>
        <p:blipFill>
          <a:blip r:embed="rId9"/>
          <a:stretch>
            <a:fillRect/>
          </a:stretch>
        </p:blipFill>
        <p:spPr>
          <a:xfrm>
            <a:off x="88900" y="4540250"/>
            <a:ext cx="2368550" cy="1719580"/>
          </a:xfrm>
          <a:prstGeom prst="rect">
            <a:avLst/>
          </a:prstGeom>
        </p:spPr>
      </p:pic>
      <p:pic>
        <p:nvPicPr>
          <p:cNvPr id="10" name="图片 9" descr="2-2"/>
          <p:cNvPicPr>
            <a:picLocks noChangeAspect="1"/>
          </p:cNvPicPr>
          <p:nvPr/>
        </p:nvPicPr>
        <p:blipFill>
          <a:blip r:embed="rId10"/>
          <a:stretch>
            <a:fillRect/>
          </a:stretch>
        </p:blipFill>
        <p:spPr>
          <a:xfrm>
            <a:off x="9356725" y="4471670"/>
            <a:ext cx="2773045" cy="1727200"/>
          </a:xfrm>
          <a:prstGeom prst="rect">
            <a:avLst/>
          </a:prstGeom>
        </p:spPr>
      </p:pic>
      <p:pic>
        <p:nvPicPr>
          <p:cNvPr id="11" name="图片 10" descr="3-4"/>
          <p:cNvPicPr>
            <a:picLocks noChangeAspect="1"/>
          </p:cNvPicPr>
          <p:nvPr/>
        </p:nvPicPr>
        <p:blipFill>
          <a:blip r:embed="rId11"/>
          <a:stretch>
            <a:fillRect/>
          </a:stretch>
        </p:blipFill>
        <p:spPr>
          <a:xfrm>
            <a:off x="3397250" y="4300855"/>
            <a:ext cx="1621790" cy="2432685"/>
          </a:xfrm>
          <a:prstGeom prst="rect">
            <a:avLst/>
          </a:prstGeom>
        </p:spPr>
      </p:pic>
      <p:sp>
        <p:nvSpPr>
          <p:cNvPr id="13" name="文本框 12"/>
          <p:cNvSpPr txBox="1"/>
          <p:nvPr/>
        </p:nvSpPr>
        <p:spPr>
          <a:xfrm>
            <a:off x="2671445" y="4928235"/>
            <a:ext cx="779145" cy="521970"/>
          </a:xfrm>
          <a:prstGeom prst="rect">
            <a:avLst/>
          </a:prstGeom>
          <a:noFill/>
        </p:spPr>
        <p:txBody>
          <a:bodyPr wrap="square" rtlCol="0">
            <a:spAutoFit/>
          </a:bodyPr>
          <a:lstStyle/>
          <a:p>
            <a:r>
              <a:rPr lang="en-US" altLang="zh-CN" sz="2800" b="1">
                <a:solidFill>
                  <a:srgbClr val="FF0000"/>
                </a:solidFill>
                <a:latin typeface="微软雅黑 Black" panose="00000A00000000000000" pitchFamily="2" charset="-122"/>
                <a:ea typeface="微软雅黑 Black" panose="00000A00000000000000" pitchFamily="2" charset="-122"/>
              </a:rPr>
              <a:t>!=</a:t>
            </a:r>
          </a:p>
        </p:txBody>
      </p:sp>
      <p:pic>
        <p:nvPicPr>
          <p:cNvPr id="14" name="图片 13" descr="2-1"/>
          <p:cNvPicPr>
            <a:picLocks noChangeAspect="1"/>
          </p:cNvPicPr>
          <p:nvPr>
            <p:custDataLst>
              <p:tags r:id="rId4"/>
            </p:custDataLst>
          </p:nvPr>
        </p:nvPicPr>
        <p:blipFill>
          <a:blip r:embed="rId9"/>
          <a:stretch>
            <a:fillRect/>
          </a:stretch>
        </p:blipFill>
        <p:spPr>
          <a:xfrm>
            <a:off x="5721350" y="4380230"/>
            <a:ext cx="2697480" cy="1958340"/>
          </a:xfrm>
          <a:prstGeom prst="rect">
            <a:avLst/>
          </a:prstGeom>
        </p:spPr>
      </p:pic>
      <p:sp>
        <p:nvSpPr>
          <p:cNvPr id="15" name="文本框 14"/>
          <p:cNvSpPr txBox="1"/>
          <p:nvPr/>
        </p:nvSpPr>
        <p:spPr>
          <a:xfrm>
            <a:off x="8498205" y="4928235"/>
            <a:ext cx="779145" cy="521970"/>
          </a:xfrm>
          <a:prstGeom prst="rect">
            <a:avLst/>
          </a:prstGeom>
          <a:noFill/>
        </p:spPr>
        <p:txBody>
          <a:bodyPr wrap="square" rtlCol="0">
            <a:spAutoFit/>
          </a:bodyPr>
          <a:lstStyle/>
          <a:p>
            <a:r>
              <a:rPr lang="en-US" altLang="zh-CN" sz="2800" b="1">
                <a:solidFill>
                  <a:srgbClr val="FF0000"/>
                </a:solidFill>
                <a:latin typeface="微软雅黑 Black" panose="00000A00000000000000" pitchFamily="2" charset="-122"/>
                <a:ea typeface="微软雅黑 Black" panose="00000A00000000000000" pitchFamily="2" charset="-122"/>
              </a:rPr>
              <a:t>  =</a:t>
            </a:r>
          </a:p>
        </p:txBody>
      </p:sp>
      <p:sp>
        <p:nvSpPr>
          <p:cNvPr id="16" name="文本框 15"/>
          <p:cNvSpPr txBox="1"/>
          <p:nvPr>
            <p:custDataLst>
              <p:tags r:id="rId5"/>
            </p:custDataLst>
          </p:nvPr>
        </p:nvSpPr>
        <p:spPr>
          <a:xfrm>
            <a:off x="6351270" y="382270"/>
            <a:ext cx="5717540" cy="2030095"/>
          </a:xfrm>
          <a:prstGeom prst="rect">
            <a:avLst/>
          </a:prstGeom>
          <a:noFill/>
        </p:spPr>
        <p:txBody>
          <a:bodyPr wrap="square" rtlCol="0">
            <a:spAutoFit/>
          </a:bodyPr>
          <a:lstStyle/>
          <a:p>
            <a:pPr indent="457200"/>
            <a:r>
              <a:rPr b="1">
                <a:solidFill>
                  <a:srgbClr val="C00000"/>
                </a:solidFill>
                <a:latin typeface="微软雅黑" panose="020B0503020204020204" charset="-122"/>
                <a:ea typeface="微软雅黑" panose="020B0503020204020204" charset="-122"/>
                <a:cs typeface="微软雅黑" panose="020B0503020204020204" charset="-122"/>
              </a:rPr>
              <a:t>人脸图像的像素值会被转换成紧凑且可判别的特征向量，这也被称为模板（template）。理想情况下，同一个主体的所有人脸都应该映射到相似的特征向量。</a:t>
            </a:r>
          </a:p>
          <a:p>
            <a:pPr indent="457200"/>
            <a:r>
              <a:rPr b="1">
                <a:solidFill>
                  <a:srgbClr val="C00000"/>
                </a:solidFill>
                <a:latin typeface="微软雅黑" panose="020B0503020204020204" charset="-122"/>
                <a:ea typeface="微软雅黑" panose="020B0503020204020204" charset="-122"/>
                <a:cs typeface="微软雅黑" panose="020B0503020204020204" charset="-122"/>
              </a:rPr>
              <a:t>在人脸匹配构建模块中，两个模板会进行比较，从而得到一个相似度分数，该分数给出了两者属于同一个主体的可能性。</a:t>
            </a:r>
          </a:p>
          <a:p>
            <a:pPr indent="457200"/>
            <a:endParaRPr b="1">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4"/>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26"/>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28"/>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2"/>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p:cNvPicPr>
            <a:picLocks noChangeAspect="1"/>
          </p:cNvPicPr>
          <p:nvPr/>
        </p:nvPicPr>
        <p:blipFill>
          <a:blip r:embed="rId2"/>
          <a:stretch>
            <a:fillRect/>
          </a:stretch>
        </p:blipFill>
        <p:spPr>
          <a:xfrm rot="21600000">
            <a:off x="2357029" y="643467"/>
            <a:ext cx="7477941" cy="5571065"/>
          </a:xfrm>
          <a:prstGeom prst="rect">
            <a:avLst/>
          </a:prstGeom>
          <a:ln>
            <a:noFill/>
          </a:ln>
        </p:spPr>
      </p:pic>
      <p:sp>
        <p:nvSpPr>
          <p:cNvPr id="37" name="Isosceles Triangle 36"/>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20"/>
          <p:cNvSpPr/>
          <p:nvPr/>
        </p:nvSpPr>
        <p:spPr>
          <a:xfrm>
            <a:off x="925169" y="6495998"/>
            <a:ext cx="697865" cy="170179"/>
          </a:xfrm>
          <a:prstGeom prst="rect">
            <a:avLst/>
          </a:prstGeom>
        </p:spPr>
        <p:txBody>
          <a:bodyPr vert="horz" wrap="square" lIns="0" tIns="0" rIns="0" bIns="0"/>
          <a:lstStyle/>
          <a:p>
            <a:pPr algn="l" rtl="0" eaLnBrk="0">
              <a:lnSpc>
                <a:spcPct val="83000"/>
              </a:lnSpc>
            </a:pPr>
            <a:endParaRPr lang="en-US" altLang="en-US"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p:spPr>
        <p:style>
          <a:lnRef idx="2">
            <a:schemeClr val="accent1"/>
          </a:lnRef>
          <a:fillRef idx="0">
            <a:srgbClr val="FFFFFF"/>
          </a:fillRef>
          <a:effectRef idx="0">
            <a:srgbClr val="FFFFFF"/>
          </a:effectRef>
          <a:fontRef idx="minor">
            <a:schemeClr val="tx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sp>
        <p:nvSpPr>
          <p:cNvPr id="12" name="文本框 11"/>
          <p:cNvSpPr txBox="1"/>
          <p:nvPr>
            <p:custDataLst>
              <p:tags r:id="rId1"/>
            </p:custDataLst>
          </p:nvPr>
        </p:nvSpPr>
        <p:spPr>
          <a:xfrm>
            <a:off x="697865" y="848995"/>
            <a:ext cx="3549650" cy="368300"/>
          </a:xfrm>
          <a:prstGeom prst="rect">
            <a:avLst/>
          </a:prstGeom>
          <a:noFill/>
        </p:spPr>
        <p:txBody>
          <a:bodyPr wrap="square" rtlCol="0">
            <a:spAutoFit/>
          </a:bodyPr>
          <a:lstStyle/>
          <a:p>
            <a:r>
              <a:rPr 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实时人脸检测</a:t>
            </a:r>
          </a:p>
        </p:txBody>
      </p:sp>
      <p:sp>
        <p:nvSpPr>
          <p:cNvPr id="2" name="圆角矩形 1"/>
          <p:cNvSpPr/>
          <p:nvPr/>
        </p:nvSpPr>
        <p:spPr>
          <a:xfrm>
            <a:off x="3966210" y="1513840"/>
            <a:ext cx="156019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latin typeface="微软雅黑 Black" panose="00000A00000000000000" pitchFamily="2" charset="-122"/>
                <a:ea typeface="微软雅黑 Black" panose="00000A00000000000000" pitchFamily="2" charset="-122"/>
              </a:rPr>
              <a:t>前期数据库准备</a:t>
            </a:r>
          </a:p>
        </p:txBody>
      </p:sp>
      <p:sp>
        <p:nvSpPr>
          <p:cNvPr id="3" name="圆角矩形 2"/>
          <p:cNvSpPr/>
          <p:nvPr/>
        </p:nvSpPr>
        <p:spPr>
          <a:xfrm>
            <a:off x="3966210" y="2595880"/>
            <a:ext cx="156019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latin typeface="微软雅黑 Black" panose="00000A00000000000000" pitchFamily="2" charset="-122"/>
                <a:ea typeface="微软雅黑 Black" panose="00000A00000000000000" pitchFamily="2" charset="-122"/>
              </a:rPr>
              <a:t>照片分辨率调节</a:t>
            </a:r>
            <a:r>
              <a:rPr lang="en-US" altLang="zh-CN" sz="1400" b="1">
                <a:latin typeface="微软雅黑 Black" panose="00000A00000000000000" pitchFamily="2" charset="-122"/>
                <a:ea typeface="微软雅黑 Black" panose="00000A00000000000000" pitchFamily="2" charset="-122"/>
              </a:rPr>
              <a:t>/</a:t>
            </a:r>
            <a:r>
              <a:rPr lang="zh-CN" altLang="en-US" sz="1400" b="1">
                <a:latin typeface="微软雅黑 Black" panose="00000A00000000000000" pitchFamily="2" charset="-122"/>
                <a:ea typeface="微软雅黑 Black" panose="00000A00000000000000" pitchFamily="2" charset="-122"/>
              </a:rPr>
              <a:t>图像增强</a:t>
            </a:r>
          </a:p>
        </p:txBody>
      </p:sp>
      <p:sp>
        <p:nvSpPr>
          <p:cNvPr id="5" name="圆角矩形 4"/>
          <p:cNvSpPr/>
          <p:nvPr/>
        </p:nvSpPr>
        <p:spPr>
          <a:xfrm>
            <a:off x="3966210" y="3677285"/>
            <a:ext cx="156019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1400" b="1">
                <a:latin typeface="微软雅黑 Black" panose="00000A00000000000000" pitchFamily="2" charset="-122"/>
                <a:ea typeface="微软雅黑 Black" panose="00000A00000000000000" pitchFamily="2" charset="-122"/>
              </a:rPr>
              <a:t>获取特征向量</a:t>
            </a:r>
          </a:p>
        </p:txBody>
      </p:sp>
      <p:sp>
        <p:nvSpPr>
          <p:cNvPr id="6" name="圆角矩形 5"/>
          <p:cNvSpPr/>
          <p:nvPr/>
        </p:nvSpPr>
        <p:spPr>
          <a:xfrm>
            <a:off x="3966210" y="5239385"/>
            <a:ext cx="1560195" cy="7118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1400" b="1">
                <a:latin typeface="微软雅黑 Black" panose="00000A00000000000000" pitchFamily="2" charset="-122"/>
                <a:ea typeface="微软雅黑 Black" panose="00000A00000000000000" pitchFamily="2" charset="-122"/>
              </a:rPr>
              <a:t>调用摄像头实时识别</a:t>
            </a:r>
          </a:p>
        </p:txBody>
      </p:sp>
      <p:pic>
        <p:nvPicPr>
          <p:cNvPr id="17" name="图片 16"/>
          <p:cNvPicPr>
            <a:picLocks noChangeAspect="1"/>
          </p:cNvPicPr>
          <p:nvPr/>
        </p:nvPicPr>
        <p:blipFill>
          <a:blip r:embed="rId3"/>
          <a:stretch>
            <a:fillRect/>
          </a:stretch>
        </p:blipFill>
        <p:spPr>
          <a:xfrm>
            <a:off x="62865" y="1513840"/>
            <a:ext cx="3768090" cy="4064635"/>
          </a:xfrm>
          <a:prstGeom prst="rect">
            <a:avLst/>
          </a:prstGeom>
        </p:spPr>
      </p:pic>
      <p:sp>
        <p:nvSpPr>
          <p:cNvPr id="18" name="圆角矩形 17"/>
          <p:cNvSpPr/>
          <p:nvPr/>
        </p:nvSpPr>
        <p:spPr>
          <a:xfrm>
            <a:off x="5888355" y="1513840"/>
            <a:ext cx="598487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latin typeface="微软雅黑 Black" panose="00000A00000000000000" pitchFamily="2" charset="-122"/>
                <a:ea typeface="微软雅黑 Black" panose="00000A00000000000000" pitchFamily="2" charset="-122"/>
              </a:rPr>
              <a:t>在</a:t>
            </a:r>
            <a:r>
              <a:rPr lang="en-US" altLang="zh-CN" sz="1400" b="1">
                <a:latin typeface="微软雅黑 Black" panose="00000A00000000000000" pitchFamily="2" charset="-122"/>
                <a:ea typeface="微软雅黑 Black" panose="00000A00000000000000" pitchFamily="2" charset="-122"/>
              </a:rPr>
              <a:t>db</a:t>
            </a:r>
            <a:r>
              <a:rPr lang="zh-CN" altLang="en-US" sz="1400" b="1">
                <a:latin typeface="微软雅黑 Black" panose="00000A00000000000000" pitchFamily="2" charset="-122"/>
                <a:ea typeface="微软雅黑 Black" panose="00000A00000000000000" pitchFamily="2" charset="-122"/>
              </a:rPr>
              <a:t>文件夹中为每个人创建一个数据集，并在</a:t>
            </a:r>
            <a:r>
              <a:rPr lang="en-US" altLang="zh-CN" sz="1400" b="1">
                <a:latin typeface="微软雅黑 Black" panose="00000A00000000000000" pitchFamily="2" charset="-122"/>
                <a:ea typeface="微软雅黑 Black" panose="00000A00000000000000" pitchFamily="2" charset="-122"/>
              </a:rPr>
              <a:t>db</a:t>
            </a:r>
            <a:r>
              <a:rPr lang="zh-CN" altLang="en-US" sz="1400" b="1">
                <a:latin typeface="微软雅黑 Black" panose="00000A00000000000000" pitchFamily="2" charset="-122"/>
                <a:ea typeface="微软雅黑 Black" panose="00000A00000000000000" pitchFamily="2" charset="-122"/>
              </a:rPr>
              <a:t>下存放姓名索引</a:t>
            </a:r>
          </a:p>
        </p:txBody>
      </p:sp>
      <p:sp>
        <p:nvSpPr>
          <p:cNvPr id="19" name="圆角矩形 18"/>
          <p:cNvSpPr/>
          <p:nvPr/>
        </p:nvSpPr>
        <p:spPr>
          <a:xfrm>
            <a:off x="5828665" y="2595880"/>
            <a:ext cx="624268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1400" b="1">
                <a:latin typeface="微软雅黑 Black" panose="00000A00000000000000" pitchFamily="2" charset="-122"/>
                <a:ea typeface="微软雅黑 Black" panose="00000A00000000000000" pitchFamily="2" charset="-122"/>
              </a:rPr>
              <a:t>由于照片尺寸不同，过大不利于处理，标准化分辨率。</a:t>
            </a:r>
          </a:p>
          <a:p>
            <a:pPr algn="ctr"/>
            <a:r>
              <a:rPr lang="zh-CN" sz="1400" b="1">
                <a:latin typeface="微软雅黑 Black" panose="00000A00000000000000" pitchFamily="2" charset="-122"/>
                <a:ea typeface="微软雅黑 Black" panose="00000A00000000000000" pitchFamily="2" charset="-122"/>
              </a:rPr>
              <a:t>由于数据集较少，因此对图片进行变暗</a:t>
            </a:r>
            <a:r>
              <a:rPr lang="en-US" altLang="zh-CN" sz="1400" b="1">
                <a:latin typeface="微软雅黑 Black" panose="00000A00000000000000" pitchFamily="2" charset="-122"/>
                <a:ea typeface="微软雅黑 Black" panose="00000A00000000000000" pitchFamily="2" charset="-122"/>
              </a:rPr>
              <a:t>/</a:t>
            </a:r>
            <a:r>
              <a:rPr lang="zh-CN" altLang="en-US" sz="1400" b="1">
                <a:latin typeface="微软雅黑 Black" panose="00000A00000000000000" pitchFamily="2" charset="-122"/>
                <a:ea typeface="微软雅黑 Black" panose="00000A00000000000000" pitchFamily="2" charset="-122"/>
              </a:rPr>
              <a:t>加亮</a:t>
            </a:r>
            <a:r>
              <a:rPr lang="en-US" altLang="zh-CN" sz="1400" b="1">
                <a:latin typeface="微软雅黑 Black" panose="00000A00000000000000" pitchFamily="2" charset="-122"/>
                <a:ea typeface="微软雅黑 Black" panose="00000A00000000000000" pitchFamily="2" charset="-122"/>
              </a:rPr>
              <a:t>/</a:t>
            </a:r>
            <a:r>
              <a:rPr lang="zh-CN" altLang="en-US" sz="1400" b="1">
                <a:latin typeface="微软雅黑 Black" panose="00000A00000000000000" pitchFamily="2" charset="-122"/>
                <a:ea typeface="微软雅黑 Black" panose="00000A00000000000000" pitchFamily="2" charset="-122"/>
              </a:rPr>
              <a:t>高斯模糊处理以扩大数据集</a:t>
            </a:r>
          </a:p>
        </p:txBody>
      </p:sp>
      <p:sp>
        <p:nvSpPr>
          <p:cNvPr id="20" name="圆角矩形 19"/>
          <p:cNvSpPr/>
          <p:nvPr/>
        </p:nvSpPr>
        <p:spPr>
          <a:xfrm>
            <a:off x="5828665" y="3649345"/>
            <a:ext cx="6242685" cy="49593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latin typeface="微软雅黑 Black" panose="00000A00000000000000" pitchFamily="2" charset="-122"/>
                <a:ea typeface="微软雅黑 Black" panose="00000A00000000000000" pitchFamily="2" charset="-122"/>
              </a:rPr>
              <a:t>使用face_recognition对每张人脸进行编码，把每个人的特征向量存储下来，当做比对数据库，最终形成一个</a:t>
            </a:r>
            <a:r>
              <a:rPr lang="en-US" altLang="zh-CN" sz="1400" b="1">
                <a:latin typeface="微软雅黑 Black" panose="00000A00000000000000" pitchFamily="2" charset="-122"/>
                <a:ea typeface="微软雅黑 Black" panose="00000A00000000000000" pitchFamily="2" charset="-122"/>
              </a:rPr>
              <a:t>facedata.pkl</a:t>
            </a:r>
            <a:r>
              <a:rPr lang="zh-CN" altLang="en-US" sz="1400" b="1">
                <a:latin typeface="微软雅黑 Black" panose="00000A00000000000000" pitchFamily="2" charset="-122"/>
                <a:ea typeface="微软雅黑 Black" panose="00000A00000000000000" pitchFamily="2" charset="-122"/>
              </a:rPr>
              <a:t>文件</a:t>
            </a:r>
          </a:p>
        </p:txBody>
      </p:sp>
      <p:sp>
        <p:nvSpPr>
          <p:cNvPr id="21" name="圆角矩形 20"/>
          <p:cNvSpPr/>
          <p:nvPr/>
        </p:nvSpPr>
        <p:spPr>
          <a:xfrm>
            <a:off x="5888355" y="4737100"/>
            <a:ext cx="6242685" cy="1716405"/>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sz="1400" b="1">
                <a:latin typeface="微软雅黑 Black" panose="00000A00000000000000" pitchFamily="2" charset="-122"/>
                <a:ea typeface="微软雅黑 Black" panose="00000A00000000000000" pitchFamily="2" charset="-122"/>
              </a:rPr>
              <a:t>数据库存储的是每个人每张图片的128维向量，使用摄像头捕捉到人脸之后，使用捕捉的人脸也得到一个128的向量，把这向量和数据库中的向量进行比对，找出距离的均值最短的就是这个人的标签，如果比对完所有的数据发现距离距离最短的人的也很大，那说明这个摄像头捕捉到的人没有在数据库中。</a:t>
            </a:r>
          </a:p>
        </p:txBody>
      </p:sp>
      <p:cxnSp>
        <p:nvCxnSpPr>
          <p:cNvPr id="22" name="直接箭头连接符 21"/>
          <p:cNvCxnSpPr/>
          <p:nvPr/>
        </p:nvCxnSpPr>
        <p:spPr>
          <a:xfrm>
            <a:off x="5526405" y="1762125"/>
            <a:ext cx="36195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5526405" y="2829560"/>
            <a:ext cx="36195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5526405" y="3914775"/>
            <a:ext cx="36195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6" name="直接箭头连接符 25"/>
          <p:cNvCxnSpPr/>
          <p:nvPr/>
        </p:nvCxnSpPr>
        <p:spPr>
          <a:xfrm>
            <a:off x="5526405" y="5578475"/>
            <a:ext cx="36195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7" name="直接箭头连接符 26"/>
          <p:cNvCxnSpPr/>
          <p:nvPr/>
        </p:nvCxnSpPr>
        <p:spPr>
          <a:xfrm>
            <a:off x="4746625" y="2009775"/>
            <a:ext cx="0" cy="586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a:off x="4746625" y="3091815"/>
            <a:ext cx="0" cy="586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6" idx="0"/>
          </p:cNvCxnSpPr>
          <p:nvPr/>
        </p:nvCxnSpPr>
        <p:spPr>
          <a:xfrm>
            <a:off x="4746625" y="4173220"/>
            <a:ext cx="0" cy="1066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1621155" y="391477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调用摄像头</a:t>
            </a:r>
          </a:p>
        </p:txBody>
      </p:sp>
      <p:sp>
        <p:nvSpPr>
          <p:cNvPr id="34" name="文本框 33"/>
          <p:cNvSpPr txBox="1"/>
          <p:nvPr/>
        </p:nvSpPr>
        <p:spPr>
          <a:xfrm>
            <a:off x="1785620" y="443039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图片增强</a:t>
            </a:r>
          </a:p>
        </p:txBody>
      </p:sp>
      <p:sp>
        <p:nvSpPr>
          <p:cNvPr id="36" name="文本框 35"/>
          <p:cNvSpPr txBox="1"/>
          <p:nvPr/>
        </p:nvSpPr>
        <p:spPr>
          <a:xfrm>
            <a:off x="2205355" y="481139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特征提取</a:t>
            </a:r>
          </a:p>
        </p:txBody>
      </p:sp>
      <p:sp>
        <p:nvSpPr>
          <p:cNvPr id="38" name="文本框 37"/>
          <p:cNvSpPr txBox="1"/>
          <p:nvPr/>
        </p:nvSpPr>
        <p:spPr>
          <a:xfrm>
            <a:off x="1621155" y="5038090"/>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标准化尺寸</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face_recogntion</a:t>
            </a:r>
          </a:p>
        </p:txBody>
      </p:sp>
      <p:sp>
        <p:nvSpPr>
          <p:cNvPr id="12" name="文本框 11"/>
          <p:cNvSpPr txBox="1"/>
          <p:nvPr>
            <p:custDataLst>
              <p:tags r:id="rId1"/>
            </p:custDataLst>
          </p:nvPr>
        </p:nvSpPr>
        <p:spPr>
          <a:xfrm>
            <a:off x="697865" y="848995"/>
            <a:ext cx="3549650" cy="368300"/>
          </a:xfrm>
          <a:prstGeom prst="rect">
            <a:avLst/>
          </a:prstGeom>
          <a:noFill/>
        </p:spPr>
        <p:txBody>
          <a:bodyPr wrap="square" rtlCol="0">
            <a:spAutoFit/>
          </a:bodyPr>
          <a:lstStyle/>
          <a:p>
            <a:r>
              <a:rPr 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实时人脸检测，展示</a:t>
            </a:r>
          </a:p>
        </p:txBody>
      </p:sp>
      <p:pic>
        <p:nvPicPr>
          <p:cNvPr id="2" name="图片 1" descr="211aa32cc2bab0382990bc20fdc1fcd"/>
          <p:cNvPicPr>
            <a:picLocks noChangeAspect="1"/>
          </p:cNvPicPr>
          <p:nvPr/>
        </p:nvPicPr>
        <p:blipFill>
          <a:blip r:embed="rId3"/>
          <a:stretch>
            <a:fillRect/>
          </a:stretch>
        </p:blipFill>
        <p:spPr>
          <a:xfrm>
            <a:off x="8230870" y="952500"/>
            <a:ext cx="3218180" cy="2537460"/>
          </a:xfrm>
          <a:prstGeom prst="rect">
            <a:avLst/>
          </a:prstGeom>
        </p:spPr>
      </p:pic>
      <p:pic>
        <p:nvPicPr>
          <p:cNvPr id="3" name="图片 2" descr="553878741052506f4183228bcb3e79d"/>
          <p:cNvPicPr>
            <a:picLocks noChangeAspect="1"/>
          </p:cNvPicPr>
          <p:nvPr/>
        </p:nvPicPr>
        <p:blipFill>
          <a:blip r:embed="rId4"/>
          <a:stretch>
            <a:fillRect/>
          </a:stretch>
        </p:blipFill>
        <p:spPr>
          <a:xfrm>
            <a:off x="3002280" y="512445"/>
            <a:ext cx="4659630" cy="2977515"/>
          </a:xfrm>
          <a:prstGeom prst="rect">
            <a:avLst/>
          </a:prstGeom>
        </p:spPr>
      </p:pic>
      <p:pic>
        <p:nvPicPr>
          <p:cNvPr id="5" name="图片 4" descr="9eef1e13c7d6a91bc2849653ccb26cb"/>
          <p:cNvPicPr>
            <a:picLocks noChangeAspect="1"/>
          </p:cNvPicPr>
          <p:nvPr/>
        </p:nvPicPr>
        <p:blipFill>
          <a:blip r:embed="rId5"/>
          <a:stretch>
            <a:fillRect/>
          </a:stretch>
        </p:blipFill>
        <p:spPr>
          <a:xfrm>
            <a:off x="8085455" y="3902710"/>
            <a:ext cx="3363595" cy="2656840"/>
          </a:xfrm>
          <a:prstGeom prst="rect">
            <a:avLst/>
          </a:prstGeom>
        </p:spPr>
      </p:pic>
      <p:pic>
        <p:nvPicPr>
          <p:cNvPr id="6" name="图片 5" descr="f1489dc6cb4a0db882ca3dc7492acae"/>
          <p:cNvPicPr>
            <a:picLocks noChangeAspect="1"/>
          </p:cNvPicPr>
          <p:nvPr/>
        </p:nvPicPr>
        <p:blipFill>
          <a:blip r:embed="rId6"/>
          <a:stretch>
            <a:fillRect/>
          </a:stretch>
        </p:blipFill>
        <p:spPr>
          <a:xfrm>
            <a:off x="199390" y="3223895"/>
            <a:ext cx="4344670" cy="3427730"/>
          </a:xfrm>
          <a:prstGeom prst="rect">
            <a:avLst/>
          </a:prstGeom>
        </p:spPr>
      </p:pic>
      <p:sp>
        <p:nvSpPr>
          <p:cNvPr id="7" name="文本框 6"/>
          <p:cNvSpPr txBox="1"/>
          <p:nvPr/>
        </p:nvSpPr>
        <p:spPr>
          <a:xfrm>
            <a:off x="4921250" y="4371975"/>
            <a:ext cx="2787015" cy="2030095"/>
          </a:xfrm>
          <a:prstGeom prst="rect">
            <a:avLst/>
          </a:prstGeom>
          <a:noFill/>
        </p:spPr>
        <p:txBody>
          <a:bodyPr wrap="square" rtlCol="0">
            <a:spAutoFit/>
          </a:bodyPr>
          <a:lstStyle/>
          <a:p>
            <a:pPr indent="457200"/>
            <a:r>
              <a:rPr lang="zh-CN" altLang="en-US" b="1">
                <a:latin typeface="微软雅黑" panose="020B0503020204020204" charset="-122"/>
                <a:ea typeface="微软雅黑" panose="020B0503020204020204" charset="-122"/>
              </a:rPr>
              <a:t>结果可见，排除光线等客观因素，虽然训练数据集较少，但是对于数据集中人脸识别率较高，误识别概率极低。</a:t>
            </a:r>
          </a:p>
          <a:p>
            <a:pPr indent="457200"/>
            <a:r>
              <a:rPr lang="zh-CN" altLang="en-US" b="1">
                <a:latin typeface="微软雅黑" panose="020B0503020204020204" charset="-122"/>
                <a:ea typeface="微软雅黑" panose="020B0503020204020204" charset="-122"/>
              </a:rPr>
              <a:t>但是对于不同年龄，面容遮挡仍有些不足。</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deepface</a:t>
            </a:r>
          </a:p>
        </p:txBody>
      </p:sp>
      <p:pic>
        <p:nvPicPr>
          <p:cNvPr id="2" name="图片 1"/>
          <p:cNvPicPr>
            <a:picLocks noChangeAspect="1"/>
          </p:cNvPicPr>
          <p:nvPr>
            <p:custDataLst>
              <p:tags r:id="rId1"/>
            </p:custDataLst>
          </p:nvPr>
        </p:nvPicPr>
        <p:blipFill>
          <a:blip r:embed="rId8"/>
          <a:stretch>
            <a:fillRect/>
          </a:stretch>
        </p:blipFill>
        <p:spPr>
          <a:xfrm>
            <a:off x="284480" y="1043305"/>
            <a:ext cx="6598920" cy="5512435"/>
          </a:xfrm>
          <a:prstGeom prst="rect">
            <a:avLst/>
          </a:prstGeom>
        </p:spPr>
      </p:pic>
      <p:sp>
        <p:nvSpPr>
          <p:cNvPr id="32" name="文本框 31"/>
          <p:cNvSpPr txBox="1"/>
          <p:nvPr>
            <p:custDataLst>
              <p:tags r:id="rId2"/>
            </p:custDataLst>
          </p:nvPr>
        </p:nvSpPr>
        <p:spPr>
          <a:xfrm>
            <a:off x="1550670" y="298513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年龄</a:t>
            </a:r>
          </a:p>
        </p:txBody>
      </p:sp>
      <p:sp>
        <p:nvSpPr>
          <p:cNvPr id="3" name="文本框 2"/>
          <p:cNvSpPr txBox="1"/>
          <p:nvPr>
            <p:custDataLst>
              <p:tags r:id="rId3"/>
            </p:custDataLst>
          </p:nvPr>
        </p:nvSpPr>
        <p:spPr>
          <a:xfrm>
            <a:off x="2771140" y="3710940"/>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准确度</a:t>
            </a:r>
          </a:p>
        </p:txBody>
      </p:sp>
      <p:sp>
        <p:nvSpPr>
          <p:cNvPr id="5" name="文本框 4"/>
          <p:cNvSpPr txBox="1"/>
          <p:nvPr>
            <p:custDataLst>
              <p:tags r:id="rId4"/>
            </p:custDataLst>
          </p:nvPr>
        </p:nvSpPr>
        <p:spPr>
          <a:xfrm>
            <a:off x="2974975" y="4206240"/>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人种</a:t>
            </a:r>
          </a:p>
        </p:txBody>
      </p:sp>
      <p:sp>
        <p:nvSpPr>
          <p:cNvPr id="6" name="文本框 5"/>
          <p:cNvSpPr txBox="1"/>
          <p:nvPr>
            <p:custDataLst>
              <p:tags r:id="rId5"/>
            </p:custDataLst>
          </p:nvPr>
        </p:nvSpPr>
        <p:spPr>
          <a:xfrm>
            <a:off x="2532380" y="507555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性别</a:t>
            </a:r>
          </a:p>
        </p:txBody>
      </p:sp>
      <p:sp>
        <p:nvSpPr>
          <p:cNvPr id="7" name="文本框 6"/>
          <p:cNvSpPr txBox="1"/>
          <p:nvPr>
            <p:custDataLst>
              <p:tags r:id="rId6"/>
            </p:custDataLst>
          </p:nvPr>
        </p:nvSpPr>
        <p:spPr>
          <a:xfrm>
            <a:off x="2638425" y="6146165"/>
            <a:ext cx="1625600" cy="306705"/>
          </a:xfrm>
          <a:prstGeom prst="rect">
            <a:avLst/>
          </a:prstGeom>
          <a:noFill/>
        </p:spPr>
        <p:txBody>
          <a:bodyPr wrap="square" rtlCol="0">
            <a:spAutoFit/>
          </a:bodyPr>
          <a:lstStyle/>
          <a:p>
            <a:r>
              <a:rPr lang="zh-CN" altLang="en-US" sz="1400" b="1">
                <a:solidFill>
                  <a:srgbClr val="C00000"/>
                </a:solidFill>
                <a:latin typeface="微软雅黑" panose="020B0503020204020204" charset="-122"/>
                <a:ea typeface="微软雅黑" panose="020B0503020204020204" charset="-122"/>
              </a:rPr>
              <a:t>表情</a:t>
            </a:r>
          </a:p>
        </p:txBody>
      </p:sp>
      <p:sp>
        <p:nvSpPr>
          <p:cNvPr id="8" name="文本框 7"/>
          <p:cNvSpPr txBox="1"/>
          <p:nvPr/>
        </p:nvSpPr>
        <p:spPr>
          <a:xfrm>
            <a:off x="6882765" y="1114425"/>
            <a:ext cx="5147945" cy="4523105"/>
          </a:xfrm>
          <a:prstGeom prst="rect">
            <a:avLst/>
          </a:prstGeom>
          <a:noFill/>
        </p:spPr>
        <p:txBody>
          <a:bodyPr wrap="square" rtlCol="0">
            <a:spAutoFit/>
          </a:bodyPr>
          <a:lstStyle/>
          <a:p>
            <a:pPr indent="457200"/>
            <a:r>
              <a:rPr lang="zh-CN" altLang="en-US" b="1">
                <a:latin typeface="微软雅黑" panose="020B0503020204020204" charset="-122"/>
                <a:ea typeface="微软雅黑" panose="020B0503020204020204" charset="-122"/>
                <a:cs typeface="微软雅黑" panose="020B0503020204020204" charset="-122"/>
              </a:rPr>
              <a:t>Deepface 是一个用于 python 的轻量级人脸识别和人脸属性分析（年龄、性别、情感和种族）框架。它是一个混合人脸识别框架。</a:t>
            </a:r>
          </a:p>
          <a:p>
            <a:endParaRPr lang="zh-CN" altLang="en-US" b="1">
              <a:latin typeface="微软雅黑" panose="020B0503020204020204" charset="-122"/>
              <a:ea typeface="微软雅黑" panose="020B0503020204020204" charset="-122"/>
              <a:cs typeface="微软雅黑" panose="020B0503020204020204" charset="-122"/>
            </a:endParaRPr>
          </a:p>
          <a:p>
            <a:pPr indent="457200"/>
            <a:r>
              <a:rPr lang="zh-CN" altLang="en-US" b="1">
                <a:latin typeface="微软雅黑" panose="020B0503020204020204" charset="-122"/>
                <a:ea typeface="微软雅黑" panose="020B0503020204020204" charset="-122"/>
                <a:cs typeface="微软雅黑" panose="020B0503020204020204" charset="-122"/>
              </a:rPr>
              <a:t>deepface包含最先进的模型：VGG-Face、Google FaceNet、OpenFace、Facebook DeepFace和DeepIDArcFaceDlib。所有这些模型都封装在一起，Deepface 的人脸识别准确率高达 97%，并且已被证明在人脸检测方面比一般的人脸识别框架更成功。Facebook 使用 Deepface 来防止其平台上的假冒和身份盗用。</a:t>
            </a:r>
          </a:p>
          <a:p>
            <a:pPr indent="457200"/>
            <a:endParaRPr lang="zh-CN" altLang="en-US" b="1">
              <a:latin typeface="微软雅黑" panose="020B0503020204020204" charset="-122"/>
              <a:ea typeface="微软雅黑" panose="020B0503020204020204" charset="-122"/>
              <a:cs typeface="微软雅黑" panose="020B0503020204020204" charset="-122"/>
            </a:endParaRPr>
          </a:p>
          <a:p>
            <a:pPr indent="457200"/>
            <a:endParaRPr lang="zh-CN" altLang="en-US" b="1">
              <a:latin typeface="微软雅黑" panose="020B0503020204020204" charset="-122"/>
              <a:ea typeface="微软雅黑" panose="020B0503020204020204" charset="-122"/>
              <a:cs typeface="微软雅黑" panose="020B0503020204020204" charset="-122"/>
            </a:endParaRPr>
          </a:p>
          <a:p>
            <a:pPr indent="457200"/>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本人使用网络开源训练的</a:t>
            </a:r>
            <a:r>
              <a:rPr lang="en-US" altLang="zh-CN" b="1">
                <a:latin typeface="微软雅黑" panose="020B0503020204020204" charset="-122"/>
                <a:ea typeface="微软雅黑" panose="020B0503020204020204" charset="-122"/>
                <a:cs typeface="微软雅黑" panose="020B0503020204020204" charset="-122"/>
              </a:rPr>
              <a:t>Age/Gender/Race/Emotion</a:t>
            </a:r>
            <a:r>
              <a:rPr lang="zh-CN" altLang="en-US" b="1">
                <a:latin typeface="微软雅黑" panose="020B0503020204020204" charset="-122"/>
                <a:ea typeface="微软雅黑" panose="020B0503020204020204" charset="-122"/>
                <a:cs typeface="微软雅黑" panose="020B0503020204020204" charset="-122"/>
              </a:rPr>
              <a:t>数据模型进行实验</a:t>
            </a:r>
          </a:p>
          <a:p>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deepface</a:t>
            </a:r>
          </a:p>
        </p:txBody>
      </p:sp>
      <p:pic>
        <p:nvPicPr>
          <p:cNvPr id="9" name="图片 8"/>
          <p:cNvPicPr>
            <a:picLocks noChangeAspect="1"/>
          </p:cNvPicPr>
          <p:nvPr/>
        </p:nvPicPr>
        <p:blipFill>
          <a:blip r:embed="rId3"/>
          <a:stretch>
            <a:fillRect/>
          </a:stretch>
        </p:blipFill>
        <p:spPr>
          <a:xfrm>
            <a:off x="88265" y="2115820"/>
            <a:ext cx="11887200" cy="1714500"/>
          </a:xfrm>
          <a:prstGeom prst="rect">
            <a:avLst/>
          </a:prstGeom>
        </p:spPr>
      </p:pic>
      <p:sp>
        <p:nvSpPr>
          <p:cNvPr id="12" name="文本框 11"/>
          <p:cNvSpPr txBox="1"/>
          <p:nvPr>
            <p:custDataLst>
              <p:tags r:id="rId1"/>
            </p:custDataLst>
          </p:nvPr>
        </p:nvSpPr>
        <p:spPr>
          <a:xfrm>
            <a:off x="697865" y="848995"/>
            <a:ext cx="4505325" cy="1198880"/>
          </a:xfrm>
          <a:prstGeom prst="rect">
            <a:avLst/>
          </a:prstGeom>
          <a:noFill/>
        </p:spPr>
        <p:txBody>
          <a:bodyPr wrap="square" rtlCol="0">
            <a:spAutoFit/>
          </a:bodyPr>
          <a:lstStyle/>
          <a:p>
            <a:r>
              <a:rPr 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人脸验证，通过</a:t>
            </a:r>
            <a:r>
              <a:rPr lang="en-US" alt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VGG-Face</a:t>
            </a:r>
            <a:r>
              <a:rPr lang="zh-CN" altLang="en-US"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模型，计算两个照片特征向量之间的余弦相似度（Cosine Similarity）来度量是否为同一人，对于不同的场景，我们可以调整不同的阈值</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6096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endParaRPr lang="zh-CN" alt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4"/>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576580" y="382270"/>
            <a:ext cx="2499995" cy="398780"/>
          </a:xfrm>
          <a:prstGeom prst="rect">
            <a:avLst/>
          </a:prstGeom>
          <a:noFill/>
        </p:spPr>
        <p:txBody>
          <a:bodyPr wrap="square" rtlCol="0">
            <a:spAutoFit/>
          </a:bodyPr>
          <a:lstStyle/>
          <a:p>
            <a:r>
              <a:rPr lang="en-US" altLang="zh-CN" sz="2000" b="1">
                <a:solidFill>
                  <a:srgbClr val="7030A0"/>
                </a:solidFill>
                <a:latin typeface="微软雅黑" panose="020B0503020204020204" charset="-122"/>
                <a:ea typeface="微软雅黑" panose="020B0503020204020204" charset="-122"/>
                <a:cs typeface="微软雅黑" panose="020B0503020204020204" charset="-122"/>
                <a:sym typeface="+mn-ea"/>
              </a:rPr>
              <a:t>deepface</a:t>
            </a:r>
          </a:p>
        </p:txBody>
      </p:sp>
      <p:sp>
        <p:nvSpPr>
          <p:cNvPr id="12" name="文本框 11"/>
          <p:cNvSpPr txBox="1"/>
          <p:nvPr>
            <p:custDataLst>
              <p:tags r:id="rId1"/>
            </p:custDataLst>
          </p:nvPr>
        </p:nvSpPr>
        <p:spPr>
          <a:xfrm>
            <a:off x="697865" y="848995"/>
            <a:ext cx="4505325" cy="368300"/>
          </a:xfrm>
          <a:prstGeom prst="rect">
            <a:avLst/>
          </a:prstGeom>
          <a:noFill/>
        </p:spPr>
        <p:txBody>
          <a:bodyPr wrap="square" rtlCol="0">
            <a:spAutoFit/>
          </a:bodyPr>
          <a:lstStyle/>
          <a:p>
            <a:r>
              <a:rPr lang="zh-CN"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可视化，实时监测</a:t>
            </a:r>
          </a:p>
        </p:txBody>
      </p:sp>
      <p:pic>
        <p:nvPicPr>
          <p:cNvPr id="2" name="图片 1"/>
          <p:cNvPicPr>
            <a:picLocks noChangeAspect="1"/>
          </p:cNvPicPr>
          <p:nvPr>
            <p:custDataLst>
              <p:tags r:id="rId2"/>
            </p:custDataLst>
          </p:nvPr>
        </p:nvPicPr>
        <p:blipFill>
          <a:blip r:embed="rId4"/>
          <a:stretch>
            <a:fillRect/>
          </a:stretch>
        </p:blipFill>
        <p:spPr>
          <a:xfrm>
            <a:off x="111125" y="1870075"/>
            <a:ext cx="4478020" cy="4060825"/>
          </a:xfrm>
          <a:prstGeom prst="rect">
            <a:avLst/>
          </a:prstGeom>
        </p:spPr>
      </p:pic>
      <p:pic>
        <p:nvPicPr>
          <p:cNvPr id="3" name="图片 2" descr="172f9c817b376b56b04c66d6abcb2a1"/>
          <p:cNvPicPr>
            <a:picLocks noChangeAspect="1"/>
          </p:cNvPicPr>
          <p:nvPr/>
        </p:nvPicPr>
        <p:blipFill>
          <a:blip r:embed="rId5"/>
          <a:stretch>
            <a:fillRect/>
          </a:stretch>
        </p:blipFill>
        <p:spPr>
          <a:xfrm>
            <a:off x="4237355" y="2444115"/>
            <a:ext cx="4243705" cy="3830955"/>
          </a:xfrm>
          <a:prstGeom prst="rect">
            <a:avLst/>
          </a:prstGeom>
        </p:spPr>
      </p:pic>
      <p:sp>
        <p:nvSpPr>
          <p:cNvPr id="5" name="文本框 4"/>
          <p:cNvSpPr txBox="1"/>
          <p:nvPr/>
        </p:nvSpPr>
        <p:spPr>
          <a:xfrm>
            <a:off x="6047105" y="4149090"/>
            <a:ext cx="1557020" cy="1076325"/>
          </a:xfrm>
          <a:prstGeom prst="rect">
            <a:avLst/>
          </a:prstGeom>
          <a:noFill/>
        </p:spPr>
        <p:txBody>
          <a:bodyPr wrap="square" rtlCol="0">
            <a:spAutoFit/>
          </a:bodyPr>
          <a:lstStyle/>
          <a:p>
            <a:r>
              <a:rPr lang="zh-CN" altLang="en-US" sz="3200" b="1">
                <a:solidFill>
                  <a:srgbClr val="FF0000"/>
                </a:solidFill>
                <a:latin typeface="微软雅黑 Black" panose="00000A00000000000000" pitchFamily="2" charset="-122"/>
                <a:ea typeface="微软雅黑 Black" panose="00000A00000000000000" pitchFamily="2" charset="-122"/>
              </a:rPr>
              <a:t>开心</a:t>
            </a:r>
          </a:p>
          <a:p>
            <a:r>
              <a:rPr lang="zh-CN" altLang="en-US" sz="3200" b="1">
                <a:solidFill>
                  <a:srgbClr val="FF0000"/>
                </a:solidFill>
                <a:latin typeface="微软雅黑 Black" panose="00000A00000000000000" pitchFamily="2" charset="-122"/>
                <a:ea typeface="微软雅黑 Black" panose="00000A00000000000000" pitchFamily="2" charset="-122"/>
              </a:rPr>
              <a:t>脸</a:t>
            </a:r>
          </a:p>
        </p:txBody>
      </p:sp>
      <p:pic>
        <p:nvPicPr>
          <p:cNvPr id="6" name="图片 5" descr="fa4fead7d1d16659b049e00afa6d5cf"/>
          <p:cNvPicPr>
            <a:picLocks noChangeAspect="1"/>
          </p:cNvPicPr>
          <p:nvPr/>
        </p:nvPicPr>
        <p:blipFill>
          <a:blip r:embed="rId6"/>
          <a:stretch>
            <a:fillRect/>
          </a:stretch>
        </p:blipFill>
        <p:spPr>
          <a:xfrm>
            <a:off x="8030845" y="3181350"/>
            <a:ext cx="4011295" cy="3623945"/>
          </a:xfrm>
          <a:prstGeom prst="rect">
            <a:avLst/>
          </a:prstGeom>
        </p:spPr>
      </p:pic>
      <p:sp>
        <p:nvSpPr>
          <p:cNvPr id="7" name="文本框 6"/>
          <p:cNvSpPr txBox="1"/>
          <p:nvPr/>
        </p:nvSpPr>
        <p:spPr>
          <a:xfrm>
            <a:off x="9608185" y="4785995"/>
            <a:ext cx="1557020" cy="1076325"/>
          </a:xfrm>
          <a:prstGeom prst="rect">
            <a:avLst/>
          </a:prstGeom>
          <a:noFill/>
        </p:spPr>
        <p:txBody>
          <a:bodyPr wrap="square" rtlCol="0">
            <a:spAutoFit/>
          </a:bodyPr>
          <a:lstStyle/>
          <a:p>
            <a:r>
              <a:rPr lang="zh-CN" altLang="en-US" sz="3200" b="1">
                <a:solidFill>
                  <a:srgbClr val="FF0000"/>
                </a:solidFill>
                <a:latin typeface="微软雅黑 Black" panose="00000A00000000000000" pitchFamily="2" charset="-122"/>
                <a:ea typeface="微软雅黑 Black" panose="00000A00000000000000" pitchFamily="2" charset="-122"/>
              </a:rPr>
              <a:t>惊讶</a:t>
            </a:r>
          </a:p>
          <a:p>
            <a:r>
              <a:rPr lang="zh-CN" altLang="en-US" sz="3200" b="1">
                <a:solidFill>
                  <a:srgbClr val="FF0000"/>
                </a:solidFill>
                <a:latin typeface="微软雅黑 Black" panose="00000A00000000000000" pitchFamily="2" charset="-122"/>
                <a:ea typeface="微软雅黑 Black" panose="00000A00000000000000" pitchFamily="2" charset="-122"/>
              </a:rPr>
              <a:t>脸</a:t>
            </a:r>
          </a:p>
        </p:txBody>
      </p:sp>
      <p:sp>
        <p:nvSpPr>
          <p:cNvPr id="8" name="文本框 7"/>
          <p:cNvSpPr txBox="1"/>
          <p:nvPr/>
        </p:nvSpPr>
        <p:spPr>
          <a:xfrm>
            <a:off x="4491355" y="441960"/>
            <a:ext cx="6407150" cy="1476375"/>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使用</a:t>
            </a:r>
            <a:r>
              <a:rPr lang="en-US" altLang="zh-CN" b="1">
                <a:latin typeface="微软雅黑" panose="020B0503020204020204" charset="-122"/>
                <a:ea typeface="微软雅黑" panose="020B0503020204020204" charset="-122"/>
                <a:cs typeface="微软雅黑" panose="020B0503020204020204" charset="-122"/>
              </a:rPr>
              <a:t>VGG-Face</a:t>
            </a:r>
            <a:r>
              <a:rPr lang="zh-CN" altLang="en-US" b="1">
                <a:latin typeface="微软雅黑" panose="020B0503020204020204" charset="-122"/>
                <a:ea typeface="微软雅黑" panose="020B0503020204020204" charset="-122"/>
                <a:cs typeface="微软雅黑" panose="020B0503020204020204" charset="-122"/>
              </a:rPr>
              <a:t>模型，和扩展的</a:t>
            </a:r>
            <a:r>
              <a:rPr lang="en-US" altLang="zh-CN" b="1">
                <a:latin typeface="微软雅黑" panose="020B0503020204020204" charset="-122"/>
                <a:ea typeface="微软雅黑" panose="020B0503020204020204" charset="-122"/>
                <a:cs typeface="微软雅黑" panose="020B0503020204020204" charset="-122"/>
              </a:rPr>
              <a:t>Age/Gender/Emotion</a:t>
            </a:r>
            <a:r>
              <a:rPr lang="zh-CN" altLang="en-US" b="1">
                <a:latin typeface="微软雅黑" panose="020B0503020204020204" charset="-122"/>
                <a:ea typeface="微软雅黑" panose="020B0503020204020204" charset="-122"/>
                <a:cs typeface="微软雅黑" panose="020B0503020204020204" charset="-122"/>
              </a:rPr>
              <a:t>模块对采集到的帧进行人脸分析，推测各个信息。</a:t>
            </a:r>
          </a:p>
          <a:p>
            <a:r>
              <a:rPr lang="zh-CN" altLang="en-US" b="1">
                <a:latin typeface="微软雅黑" panose="020B0503020204020204" charset="-122"/>
                <a:ea typeface="微软雅黑" panose="020B0503020204020204" charset="-122"/>
                <a:cs typeface="微软雅黑" panose="020B0503020204020204" charset="-122"/>
              </a:rPr>
              <a:t>在实际实验过程中发现，预训练模型可能多基于欧美人脸数据集，对于亚洲人的面貌识别仍存在较大不足，特别是年龄和表情，存在较大误差。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5" name="Freeform: Shape 14"/>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17" name="Rectangle 16"/>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9" name="Rectangle 18"/>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1" name="Freeform: Shape 20"/>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23" name="Isosceles Triangle 22"/>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Isosceles Triangle 24"/>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8" name="textbox 8"/>
          <p:cNvSpPr/>
          <p:nvPr/>
        </p:nvSpPr>
        <p:spPr>
          <a:xfrm>
            <a:off x="925169" y="6495998"/>
            <a:ext cx="697865" cy="170179"/>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文本框 3"/>
          <p:cNvSpPr txBox="1"/>
          <p:nvPr/>
        </p:nvSpPr>
        <p:spPr>
          <a:xfrm>
            <a:off x="1077073" y="2836892"/>
            <a:ext cx="10037854" cy="769441"/>
          </a:xfrm>
          <a:prstGeom prst="rect">
            <a:avLst/>
          </a:prstGeom>
          <a:noFill/>
        </p:spPr>
        <p:txBody>
          <a:bodyPr wrap="square">
            <a:spAutoFit/>
          </a:bodyPr>
          <a:lstStyle/>
          <a:p>
            <a:pPr algn="ctr"/>
            <a:r>
              <a:rPr lang="en-US" altLang="zh-CN" sz="4400" b="1" dirty="0">
                <a:solidFill>
                  <a:srgbClr val="C00000"/>
                </a:solidFill>
                <a:latin typeface="+mj-lt"/>
                <a:ea typeface="+mj-ea"/>
                <a:cs typeface="+mj-cs"/>
              </a:rPr>
              <a:t>Thanks</a:t>
            </a:r>
            <a:r>
              <a:rPr lang="zh-CN" altLang="en-US" sz="4400" b="1">
                <a:solidFill>
                  <a:srgbClr val="C00000"/>
                </a:solidFill>
                <a:latin typeface="+mj-lt"/>
                <a:ea typeface="+mj-ea"/>
                <a:cs typeface="+mj-cs"/>
              </a:rPr>
              <a:t> </a:t>
            </a:r>
            <a:endParaRPr lang="zh-CN" altLang="en-US" dirty="0"/>
          </a:p>
        </p:txBody>
      </p:sp>
    </p:spTree>
    <p:extLst>
      <p:ext uri="{BB962C8B-B14F-4D97-AF65-F5344CB8AC3E}">
        <p14:creationId xmlns:p14="http://schemas.microsoft.com/office/powerpoint/2010/main" val="206918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2"/>
          <p:cNvPicPr>
            <a:picLocks noChangeAspect="1"/>
          </p:cNvPicPr>
          <p:nvPr/>
        </p:nvPicPr>
        <p:blipFill>
          <a:blip r:embed="rId2"/>
          <a:stretch>
            <a:fillRect/>
          </a:stretch>
        </p:blipFill>
        <p:spPr>
          <a:xfrm rot="21600000">
            <a:off x="2490132" y="643467"/>
            <a:ext cx="7211735" cy="5571065"/>
          </a:xfrm>
          <a:prstGeom prst="rect">
            <a:avLst/>
          </a:prstGeom>
          <a:ln>
            <a:noFill/>
          </a:ln>
        </p:spPr>
      </p:pic>
      <p:sp>
        <p:nvSpPr>
          <p:cNvPr id="41" name="Isosceles Triangle 40"/>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p:nvPr/>
        </p:nvSpPr>
        <p:spPr>
          <a:xfrm>
            <a:off x="925195" y="6496050"/>
            <a:ext cx="697865" cy="170180"/>
          </a:xfrm>
          <a:prstGeom prst="rect">
            <a:avLst/>
          </a:prstGeom>
        </p:spPr>
        <p:txBody>
          <a:bodyPr vert="horz" wrap="square" lIns="0" tIns="0" rIns="0" bIns="0"/>
          <a:lstStyle/>
          <a:p>
            <a:pPr algn="l" rtl="0" eaLnBrk="0">
              <a:lnSpc>
                <a:spcPct val="83000"/>
              </a:lnSpc>
            </a:pPr>
            <a:endParaRPr lang="en-US" alt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23" name="Freeform: Shape 2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25" name="Rectangle 2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 name="Rectangle 2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9" name="Freeform: Shape 2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1" name="Isosceles Triangle 3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3" name="Isosceles Triangle 3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6" name="textbox 16"/>
          <p:cNvSpPr/>
          <p:nvPr/>
        </p:nvSpPr>
        <p:spPr>
          <a:xfrm>
            <a:off x="924763" y="6492011"/>
            <a:ext cx="696594" cy="159385"/>
          </a:xfrm>
          <a:prstGeom prst="rect">
            <a:avLst/>
          </a:prstGeom>
        </p:spPr>
        <p:txBody>
          <a:bodyPr vert="horz" wrap="square" lIns="0" tIns="0" rIns="0" bIns="0"/>
          <a:lstStyle/>
          <a:p>
            <a:pPr marL="0" marR="0" lvl="0" indent="0" algn="l" defTabSz="914400" rtl="0" eaLnBrk="0" fontAlgn="auto" latinLnBrk="0" hangingPunct="1">
              <a:lnSpc>
                <a:spcPct val="80000"/>
              </a:lnSpc>
              <a:spcBef>
                <a:spcPts val="0"/>
              </a:spcBef>
              <a:spcAft>
                <a:spcPts val="0"/>
              </a:spcAft>
              <a:buClrTx/>
              <a:buSzTx/>
              <a:buFontTx/>
              <a:buNone/>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1402717" y="2774971"/>
            <a:ext cx="9386565" cy="1392369"/>
          </a:xfrm>
          <a:prstGeom prst="rect">
            <a:avLst/>
          </a:prstGeom>
          <a:noFill/>
        </p:spPr>
        <p:txBody>
          <a:bodyPr wrap="square" rtlCol="0">
            <a:spAutoFit/>
          </a:bodyPr>
          <a:lstStyle/>
          <a:p>
            <a:pPr algn="l" rtl="0" eaLnBrk="0">
              <a:lnSpc>
                <a:spcPct val="96000"/>
              </a:lnSpc>
            </a:pPr>
            <a:endParaRPr lang="en-GB" altLang="en-US" sz="3200" dirty="0"/>
          </a:p>
          <a:p>
            <a:pPr marL="12700" algn="l" rtl="0" eaLnBrk="0">
              <a:lnSpc>
                <a:spcPct val="68000"/>
              </a:lnSpc>
            </a:pPr>
            <a:r>
              <a:rPr lang="en-GB" altLang="zh-CN" sz="3200" b="1" kern="0" spc="-40" dirty="0">
                <a:solidFill>
                  <a:srgbClr val="C00000">
                    <a:alpha val="100000"/>
                  </a:srgbClr>
                </a:solidFill>
                <a:latin typeface="Calibri" panose="020F0502020204030204"/>
                <a:ea typeface="Calibri" panose="020F0502020204030204"/>
                <a:cs typeface="Calibri" panose="020F0502020204030204"/>
              </a:rPr>
              <a:t>Decision  Trees,</a:t>
            </a:r>
            <a:r>
              <a:rPr lang="en-GB" altLang="zh-CN" sz="3200" b="1" kern="0" spc="300" dirty="0">
                <a:solidFill>
                  <a:srgbClr val="C00000">
                    <a:alpha val="100000"/>
                  </a:srgbClr>
                </a:solidFill>
                <a:latin typeface="Calibri" panose="020F0502020204030204"/>
                <a:ea typeface="Calibri" panose="020F0502020204030204"/>
                <a:cs typeface="Calibri" panose="020F0502020204030204"/>
              </a:rPr>
              <a:t> </a:t>
            </a:r>
            <a:r>
              <a:rPr lang="en-GB" altLang="zh-CN" sz="3200" b="1" kern="0" spc="-40" dirty="0">
                <a:solidFill>
                  <a:srgbClr val="C00000">
                    <a:alpha val="100000"/>
                  </a:srgbClr>
                </a:solidFill>
                <a:latin typeface="Calibri" panose="020F0502020204030204"/>
                <a:ea typeface="Calibri" panose="020F0502020204030204"/>
                <a:cs typeface="Calibri" panose="020F0502020204030204"/>
              </a:rPr>
              <a:t>Random</a:t>
            </a:r>
            <a:r>
              <a:rPr lang="en-GB" altLang="zh-CN" sz="3200" b="1" kern="0" spc="250" dirty="0">
                <a:solidFill>
                  <a:srgbClr val="C00000">
                    <a:alpha val="100000"/>
                  </a:srgbClr>
                </a:solidFill>
                <a:latin typeface="Calibri" panose="020F0502020204030204"/>
                <a:ea typeface="Calibri" panose="020F0502020204030204"/>
                <a:cs typeface="Calibri" panose="020F0502020204030204"/>
              </a:rPr>
              <a:t> </a:t>
            </a:r>
            <a:r>
              <a:rPr lang="en-GB" altLang="zh-CN" sz="3200" b="1" kern="0" spc="-40" dirty="0">
                <a:solidFill>
                  <a:srgbClr val="C00000">
                    <a:alpha val="100000"/>
                  </a:srgbClr>
                </a:solidFill>
                <a:latin typeface="Calibri" panose="020F0502020204030204"/>
                <a:ea typeface="Calibri" panose="020F0502020204030204"/>
                <a:cs typeface="Calibri" panose="020F0502020204030204"/>
              </a:rPr>
              <a:t>Forests &amp;</a:t>
            </a:r>
            <a:r>
              <a:rPr lang="en-GB" altLang="zh-CN" sz="3200" b="1" kern="0" spc="-30" dirty="0">
                <a:solidFill>
                  <a:srgbClr val="C00000">
                    <a:alpha val="100000"/>
                  </a:srgbClr>
                </a:solidFill>
                <a:latin typeface="Calibri" panose="020F0502020204030204"/>
                <a:ea typeface="Calibri" panose="020F0502020204030204"/>
                <a:cs typeface="Calibri" panose="020F0502020204030204"/>
              </a:rPr>
              <a:t>Ensemble</a:t>
            </a:r>
            <a:r>
              <a:rPr lang="en-GB" altLang="zh-CN" sz="3200" b="1" kern="0" spc="240" dirty="0">
                <a:solidFill>
                  <a:srgbClr val="C00000">
                    <a:alpha val="100000"/>
                  </a:srgbClr>
                </a:solidFill>
                <a:latin typeface="Calibri" panose="020F0502020204030204"/>
                <a:ea typeface="Calibri" panose="020F0502020204030204"/>
                <a:cs typeface="Calibri" panose="020F0502020204030204"/>
              </a:rPr>
              <a:t> </a:t>
            </a:r>
            <a:r>
              <a:rPr lang="en-GB" altLang="zh-CN" sz="3200" b="1" kern="0" spc="-30" dirty="0">
                <a:solidFill>
                  <a:srgbClr val="C00000">
                    <a:alpha val="100000"/>
                  </a:srgbClr>
                </a:solidFill>
                <a:latin typeface="Calibri" panose="020F0502020204030204"/>
                <a:ea typeface="Calibri" panose="020F0502020204030204"/>
                <a:cs typeface="Calibri" panose="020F0502020204030204"/>
              </a:rPr>
              <a:t>Le</a:t>
            </a:r>
            <a:r>
              <a:rPr lang="en-GB" altLang="zh-CN" sz="3200" b="1" kern="0" spc="-40" dirty="0">
                <a:solidFill>
                  <a:srgbClr val="C00000">
                    <a:alpha val="100000"/>
                  </a:srgbClr>
                </a:solidFill>
                <a:latin typeface="Calibri" panose="020F0502020204030204"/>
                <a:ea typeface="Calibri" panose="020F0502020204030204"/>
                <a:cs typeface="Calibri" panose="020F0502020204030204"/>
              </a:rPr>
              <a:t>arning</a:t>
            </a:r>
            <a:endParaRPr lang="en-GB" altLang="en-US" sz="3200" dirty="0"/>
          </a:p>
          <a:p>
            <a:endParaRPr kumimoji="1" lang="zh-CN" alt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p:cNvPicPr>
            <a:picLocks noChangeAspect="1"/>
          </p:cNvPicPr>
          <p:nvPr/>
        </p:nvPicPr>
        <p:blipFill>
          <a:blip r:embed="rId2"/>
          <a:stretch>
            <a:fillRect/>
          </a:stretch>
        </p:blipFill>
        <p:spPr>
          <a:xfrm rot="21600000">
            <a:off x="2014633" y="643467"/>
            <a:ext cx="8162734" cy="5571065"/>
          </a:xfrm>
          <a:prstGeom prst="rect">
            <a:avLst/>
          </a:prstGeom>
          <a:ln>
            <a:noFill/>
          </a:ln>
        </p:spPr>
      </p:pic>
      <p:sp>
        <p:nvSpPr>
          <p:cNvPr id="33" name="Isosceles Triangle 3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6"/>
          <p:cNvSpPr/>
          <p:nvPr/>
        </p:nvSpPr>
        <p:spPr>
          <a:xfrm>
            <a:off x="924763" y="6492011"/>
            <a:ext cx="696594" cy="159385"/>
          </a:xfrm>
          <a:prstGeom prst="rect">
            <a:avLst/>
          </a:prstGeom>
        </p:spPr>
        <p:txBody>
          <a:bodyPr vert="horz" wrap="square" lIns="0" tIns="0" rIns="0" bIns="0"/>
          <a:lstStyle/>
          <a:p>
            <a:pPr algn="l" rtl="0" eaLnBrk="0">
              <a:lnSpc>
                <a:spcPct val="80000"/>
              </a:lnSpc>
            </a:pPr>
            <a:endParaRPr lang="en-US" altLang="en-US" sz="11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A0YzEyZTI3ZjhmOWEyMTlkOThlYjYwZmYxMTg3Yj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2062</Words>
  <Application>Microsoft Macintosh PowerPoint</Application>
  <PresentationFormat>宽屏</PresentationFormat>
  <Paragraphs>204</Paragraphs>
  <Slides>65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等线</vt:lpstr>
      <vt:lpstr>等线 Light</vt:lpstr>
      <vt:lpstr>微软雅黑</vt:lpstr>
      <vt:lpstr>微软雅黑 Black</vt:lpstr>
      <vt:lpstr>Söhne</vt:lpstr>
      <vt:lpstr>Arial</vt:lpstr>
      <vt:lpstr>Calibri</vt:lpstr>
      <vt:lpstr>Cambria</vt:lpstr>
      <vt:lpstr>Cambria Math</vt:lpstr>
      <vt:lpstr>Monaco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Hyoung Yan</dc:creator>
  <cp:lastModifiedBy>Q h</cp:lastModifiedBy>
  <cp:revision>14</cp:revision>
  <dcterms:created xsi:type="dcterms:W3CDTF">2023-11-30T05:15:00Z</dcterms:created>
  <dcterms:modified xsi:type="dcterms:W3CDTF">2023-12-05T08:27:11Z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2023-12-01T21:12:15Z</vt:filetime>
  </property>
  <property fmtid="{D5CDD505-2E9C-101B-9397-08002B2CF9AE}" pid="4" name="ICV">
    <vt:lpwstr>1AC2A3007F8046D385A04B6CB4103D9B_12</vt:lpwstr>
  </property>
  <property fmtid="{D5CDD505-2E9C-101B-9397-08002B2CF9AE}" pid="5" name="KSOProductBuildVer">
    <vt:lpwstr>2052-12.1.0.15990</vt:lpwstr>
  </property>
</Properties>
</file>